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3"/>
  </p:notesMasterIdLst>
  <p:sldIdLst>
    <p:sldId id="2221" r:id="rId2"/>
    <p:sldId id="2297" r:id="rId3"/>
    <p:sldId id="2369" r:id="rId4"/>
    <p:sldId id="2324" r:id="rId5"/>
    <p:sldId id="2668" r:id="rId6"/>
    <p:sldId id="2669" r:id="rId7"/>
    <p:sldId id="2670" r:id="rId8"/>
    <p:sldId id="2893" r:id="rId9"/>
    <p:sldId id="2896" r:id="rId10"/>
    <p:sldId id="2894" r:id="rId11"/>
    <p:sldId id="2895" r:id="rId12"/>
    <p:sldId id="2331" r:id="rId13"/>
    <p:sldId id="2660" r:id="rId14"/>
    <p:sldId id="2671" r:id="rId15"/>
    <p:sldId id="2672" r:id="rId16"/>
    <p:sldId id="2897" r:id="rId17"/>
    <p:sldId id="2898" r:id="rId18"/>
    <p:sldId id="2899" r:id="rId19"/>
    <p:sldId id="2900" r:id="rId20"/>
    <p:sldId id="2662" r:id="rId21"/>
    <p:sldId id="2663" r:id="rId22"/>
    <p:sldId id="2666" r:id="rId23"/>
    <p:sldId id="2664" r:id="rId24"/>
    <p:sldId id="2333" r:id="rId25"/>
    <p:sldId id="2673" r:id="rId26"/>
    <p:sldId id="2674" r:id="rId27"/>
    <p:sldId id="2675" r:id="rId28"/>
    <p:sldId id="2676" r:id="rId29"/>
    <p:sldId id="2677" r:id="rId30"/>
    <p:sldId id="2678" r:id="rId31"/>
    <p:sldId id="2679" r:id="rId32"/>
    <p:sldId id="2680" r:id="rId33"/>
    <p:sldId id="2681" r:id="rId34"/>
    <p:sldId id="2682" r:id="rId35"/>
    <p:sldId id="2683" r:id="rId36"/>
    <p:sldId id="2684" r:id="rId37"/>
    <p:sldId id="2685" r:id="rId38"/>
    <p:sldId id="2686" r:id="rId39"/>
    <p:sldId id="2687" r:id="rId40"/>
    <p:sldId id="2688" r:id="rId41"/>
    <p:sldId id="2689" r:id="rId42"/>
    <p:sldId id="2690" r:id="rId43"/>
    <p:sldId id="2691" r:id="rId44"/>
    <p:sldId id="2692" r:id="rId45"/>
    <p:sldId id="2693" r:id="rId46"/>
    <p:sldId id="2694" r:id="rId47"/>
    <p:sldId id="2695" r:id="rId48"/>
    <p:sldId id="2696" r:id="rId49"/>
    <p:sldId id="2697" r:id="rId50"/>
    <p:sldId id="2698" r:id="rId51"/>
    <p:sldId id="2699" r:id="rId52"/>
    <p:sldId id="2700" r:id="rId53"/>
    <p:sldId id="2701" r:id="rId54"/>
    <p:sldId id="2702" r:id="rId55"/>
    <p:sldId id="2703" r:id="rId56"/>
    <p:sldId id="2704" r:id="rId57"/>
    <p:sldId id="2705" r:id="rId58"/>
    <p:sldId id="2706" r:id="rId59"/>
    <p:sldId id="2707" r:id="rId60"/>
    <p:sldId id="2708" r:id="rId61"/>
    <p:sldId id="2709" r:id="rId62"/>
    <p:sldId id="2710" r:id="rId63"/>
    <p:sldId id="2711" r:id="rId64"/>
    <p:sldId id="2712" r:id="rId65"/>
    <p:sldId id="2713" r:id="rId66"/>
    <p:sldId id="2714" r:id="rId67"/>
    <p:sldId id="2715" r:id="rId68"/>
    <p:sldId id="2716" r:id="rId69"/>
    <p:sldId id="2717" r:id="rId70"/>
    <p:sldId id="2718" r:id="rId71"/>
    <p:sldId id="2719" r:id="rId72"/>
    <p:sldId id="2720" r:id="rId73"/>
    <p:sldId id="2721" r:id="rId74"/>
    <p:sldId id="2722" r:id="rId75"/>
    <p:sldId id="2723" r:id="rId76"/>
    <p:sldId id="2724" r:id="rId77"/>
    <p:sldId id="2725" r:id="rId78"/>
    <p:sldId id="2726" r:id="rId79"/>
    <p:sldId id="2727" r:id="rId80"/>
    <p:sldId id="2728" r:id="rId81"/>
    <p:sldId id="2729" r:id="rId82"/>
    <p:sldId id="2730" r:id="rId83"/>
    <p:sldId id="2731" r:id="rId84"/>
    <p:sldId id="2732" r:id="rId85"/>
    <p:sldId id="2733" r:id="rId86"/>
    <p:sldId id="2734" r:id="rId87"/>
    <p:sldId id="2735" r:id="rId88"/>
    <p:sldId id="2736" r:id="rId89"/>
    <p:sldId id="2737" r:id="rId90"/>
    <p:sldId id="2738" r:id="rId91"/>
    <p:sldId id="2739" r:id="rId92"/>
    <p:sldId id="2740" r:id="rId93"/>
    <p:sldId id="2741" r:id="rId94"/>
    <p:sldId id="2742" r:id="rId95"/>
    <p:sldId id="2743" r:id="rId96"/>
    <p:sldId id="2744" r:id="rId97"/>
    <p:sldId id="2745" r:id="rId98"/>
    <p:sldId id="2746" r:id="rId99"/>
    <p:sldId id="2747" r:id="rId100"/>
    <p:sldId id="2748" r:id="rId101"/>
    <p:sldId id="2749" r:id="rId102"/>
    <p:sldId id="2750" r:id="rId103"/>
    <p:sldId id="2751" r:id="rId104"/>
    <p:sldId id="2752" r:id="rId105"/>
    <p:sldId id="2753" r:id="rId106"/>
    <p:sldId id="2754" r:id="rId107"/>
    <p:sldId id="2755" r:id="rId108"/>
    <p:sldId id="2756" r:id="rId109"/>
    <p:sldId id="2757" r:id="rId110"/>
    <p:sldId id="2758" r:id="rId111"/>
    <p:sldId id="2759" r:id="rId112"/>
    <p:sldId id="2760" r:id="rId113"/>
    <p:sldId id="2761" r:id="rId114"/>
    <p:sldId id="2762" r:id="rId115"/>
    <p:sldId id="2763" r:id="rId116"/>
    <p:sldId id="2764" r:id="rId117"/>
    <p:sldId id="2765" r:id="rId118"/>
    <p:sldId id="2766" r:id="rId119"/>
    <p:sldId id="2767" r:id="rId120"/>
    <p:sldId id="2768" r:id="rId121"/>
    <p:sldId id="2769" r:id="rId122"/>
    <p:sldId id="2770" r:id="rId123"/>
    <p:sldId id="2771" r:id="rId124"/>
    <p:sldId id="2772" r:id="rId125"/>
    <p:sldId id="2773" r:id="rId126"/>
    <p:sldId id="2774" r:id="rId127"/>
    <p:sldId id="2775" r:id="rId128"/>
    <p:sldId id="2776" r:id="rId129"/>
    <p:sldId id="2777" r:id="rId130"/>
    <p:sldId id="2778" r:id="rId131"/>
    <p:sldId id="2779" r:id="rId132"/>
    <p:sldId id="2780" r:id="rId133"/>
    <p:sldId id="2781" r:id="rId134"/>
    <p:sldId id="2782" r:id="rId135"/>
    <p:sldId id="2783" r:id="rId136"/>
    <p:sldId id="2784" r:id="rId137"/>
    <p:sldId id="2785" r:id="rId138"/>
    <p:sldId id="2786" r:id="rId139"/>
    <p:sldId id="2787" r:id="rId140"/>
    <p:sldId id="2788" r:id="rId141"/>
    <p:sldId id="2789" r:id="rId142"/>
    <p:sldId id="2790" r:id="rId143"/>
    <p:sldId id="2791" r:id="rId144"/>
    <p:sldId id="2792" r:id="rId145"/>
    <p:sldId id="2793" r:id="rId146"/>
    <p:sldId id="2794" r:id="rId147"/>
    <p:sldId id="2795" r:id="rId148"/>
    <p:sldId id="2796" r:id="rId149"/>
    <p:sldId id="2797" r:id="rId150"/>
    <p:sldId id="2798" r:id="rId151"/>
    <p:sldId id="2799" r:id="rId152"/>
    <p:sldId id="2800" r:id="rId153"/>
    <p:sldId id="2801" r:id="rId154"/>
    <p:sldId id="2802" r:id="rId155"/>
    <p:sldId id="2803" r:id="rId156"/>
    <p:sldId id="2804" r:id="rId157"/>
    <p:sldId id="2805" r:id="rId158"/>
    <p:sldId id="2806" r:id="rId159"/>
    <p:sldId id="2807" r:id="rId160"/>
    <p:sldId id="2808" r:id="rId161"/>
    <p:sldId id="2809" r:id="rId162"/>
    <p:sldId id="2810" r:id="rId163"/>
    <p:sldId id="2811" r:id="rId164"/>
    <p:sldId id="2812" r:id="rId165"/>
    <p:sldId id="2813" r:id="rId166"/>
    <p:sldId id="2814" r:id="rId167"/>
    <p:sldId id="2815" r:id="rId168"/>
    <p:sldId id="2816" r:id="rId169"/>
    <p:sldId id="2817" r:id="rId170"/>
    <p:sldId id="2818" r:id="rId171"/>
    <p:sldId id="2819" r:id="rId172"/>
    <p:sldId id="2820" r:id="rId173"/>
    <p:sldId id="2821" r:id="rId174"/>
    <p:sldId id="2822" r:id="rId175"/>
    <p:sldId id="2823" r:id="rId176"/>
    <p:sldId id="2824" r:id="rId177"/>
    <p:sldId id="2825" r:id="rId178"/>
    <p:sldId id="2826" r:id="rId179"/>
    <p:sldId id="2827" r:id="rId180"/>
    <p:sldId id="2828" r:id="rId181"/>
    <p:sldId id="2829" r:id="rId182"/>
    <p:sldId id="2830" r:id="rId183"/>
    <p:sldId id="2831" r:id="rId184"/>
    <p:sldId id="2832" r:id="rId185"/>
    <p:sldId id="2833" r:id="rId186"/>
    <p:sldId id="2834" r:id="rId187"/>
    <p:sldId id="2835" r:id="rId188"/>
    <p:sldId id="2836" r:id="rId189"/>
    <p:sldId id="2837" r:id="rId190"/>
    <p:sldId id="2838" r:id="rId191"/>
    <p:sldId id="2839" r:id="rId192"/>
    <p:sldId id="2840" r:id="rId193"/>
    <p:sldId id="2841" r:id="rId194"/>
    <p:sldId id="2615" r:id="rId195"/>
    <p:sldId id="2843" r:id="rId196"/>
    <p:sldId id="2844" r:id="rId197"/>
    <p:sldId id="2845" r:id="rId198"/>
    <p:sldId id="2846" r:id="rId199"/>
    <p:sldId id="2847" r:id="rId200"/>
    <p:sldId id="2848" r:id="rId201"/>
    <p:sldId id="2849" r:id="rId202"/>
    <p:sldId id="2850" r:id="rId203"/>
    <p:sldId id="2851" r:id="rId204"/>
    <p:sldId id="2852" r:id="rId205"/>
    <p:sldId id="2853" r:id="rId206"/>
    <p:sldId id="2854" r:id="rId207"/>
    <p:sldId id="2855" r:id="rId208"/>
    <p:sldId id="2856" r:id="rId209"/>
    <p:sldId id="2857" r:id="rId210"/>
    <p:sldId id="2858" r:id="rId211"/>
    <p:sldId id="2859" r:id="rId212"/>
    <p:sldId id="2860" r:id="rId213"/>
    <p:sldId id="2861" r:id="rId214"/>
    <p:sldId id="2862" r:id="rId215"/>
    <p:sldId id="2863" r:id="rId216"/>
    <p:sldId id="2864" r:id="rId217"/>
    <p:sldId id="2865" r:id="rId218"/>
    <p:sldId id="2866" r:id="rId219"/>
    <p:sldId id="2867" r:id="rId220"/>
    <p:sldId id="2868" r:id="rId221"/>
    <p:sldId id="2869" r:id="rId222"/>
    <p:sldId id="2870" r:id="rId223"/>
    <p:sldId id="2871" r:id="rId224"/>
    <p:sldId id="2872" r:id="rId225"/>
    <p:sldId id="2873" r:id="rId226"/>
    <p:sldId id="2874" r:id="rId227"/>
    <p:sldId id="2875" r:id="rId228"/>
    <p:sldId id="2876" r:id="rId229"/>
    <p:sldId id="2877" r:id="rId230"/>
    <p:sldId id="2878" r:id="rId231"/>
    <p:sldId id="2879" r:id="rId232"/>
    <p:sldId id="2880" r:id="rId233"/>
    <p:sldId id="2881" r:id="rId234"/>
    <p:sldId id="2882" r:id="rId235"/>
    <p:sldId id="2883" r:id="rId236"/>
    <p:sldId id="2884" r:id="rId237"/>
    <p:sldId id="2885" r:id="rId238"/>
    <p:sldId id="2886" r:id="rId239"/>
    <p:sldId id="2887" r:id="rId240"/>
    <p:sldId id="2888" r:id="rId241"/>
    <p:sldId id="2889" r:id="rId242"/>
    <p:sldId id="2890" r:id="rId243"/>
    <p:sldId id="2667" r:id="rId244"/>
    <p:sldId id="2520" r:id="rId245"/>
    <p:sldId id="2521" r:id="rId246"/>
    <p:sldId id="2524" r:id="rId247"/>
    <p:sldId id="2525" r:id="rId248"/>
    <p:sldId id="2526" r:id="rId249"/>
    <p:sldId id="2527" r:id="rId250"/>
    <p:sldId id="2528" r:id="rId251"/>
    <p:sldId id="2522" r:id="rId252"/>
    <p:sldId id="2534" r:id="rId253"/>
    <p:sldId id="2535" r:id="rId254"/>
    <p:sldId id="2536" r:id="rId255"/>
    <p:sldId id="2537" r:id="rId256"/>
    <p:sldId id="2538" r:id="rId257"/>
    <p:sldId id="2529" r:id="rId258"/>
    <p:sldId id="2541" r:id="rId259"/>
    <p:sldId id="2923" r:id="rId260"/>
    <p:sldId id="2546" r:id="rId261"/>
    <p:sldId id="2654" r:id="rId262"/>
    <p:sldId id="2655" r:id="rId263"/>
    <p:sldId id="2608" r:id="rId264"/>
    <p:sldId id="2609" r:id="rId265"/>
    <p:sldId id="2611" r:id="rId266"/>
    <p:sldId id="2612" r:id="rId267"/>
    <p:sldId id="2531" r:id="rId268"/>
    <p:sldId id="2555" r:id="rId269"/>
    <p:sldId id="2647" r:id="rId270"/>
    <p:sldId id="2649" r:id="rId271"/>
    <p:sldId id="2650" r:id="rId272"/>
    <p:sldId id="2924" r:id="rId273"/>
    <p:sldId id="2576" r:id="rId274"/>
    <p:sldId id="2925" r:id="rId275"/>
    <p:sldId id="2588" r:id="rId276"/>
    <p:sldId id="2904" r:id="rId277"/>
    <p:sldId id="2902" r:id="rId278"/>
    <p:sldId id="2903" r:id="rId279"/>
    <p:sldId id="2577" r:id="rId280"/>
    <p:sldId id="2907" r:id="rId281"/>
    <p:sldId id="2910" r:id="rId282"/>
    <p:sldId id="2908" r:id="rId283"/>
    <p:sldId id="2909" r:id="rId284"/>
    <p:sldId id="2597" r:id="rId285"/>
    <p:sldId id="2602" r:id="rId286"/>
    <p:sldId id="2913" r:id="rId287"/>
    <p:sldId id="2914" r:id="rId288"/>
    <p:sldId id="2912" r:id="rId289"/>
    <p:sldId id="2911" r:id="rId290"/>
    <p:sldId id="2607" r:id="rId291"/>
    <p:sldId id="2656" r:id="rId292"/>
    <p:sldId id="2918" r:id="rId293"/>
    <p:sldId id="2921" r:id="rId294"/>
    <p:sldId id="2579" r:id="rId295"/>
    <p:sldId id="2891" r:id="rId296"/>
    <p:sldId id="2926" r:id="rId297"/>
    <p:sldId id="2922" r:id="rId298"/>
    <p:sldId id="2636" r:id="rId299"/>
    <p:sldId id="2580" r:id="rId300"/>
    <p:sldId id="2635" r:id="rId301"/>
    <p:sldId id="2892" r:id="rId302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39">
          <p15:clr>
            <a:srgbClr val="A4A3A4"/>
          </p15:clr>
        </p15:guide>
        <p15:guide id="2" pos="1535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yPC" initials="M" lastIdx="1" clrIdx="0">
    <p:extLst>
      <p:ext uri="{19B8F6BF-5375-455C-9EA6-DF929625EA0E}">
        <p15:presenceInfo xmlns:p15="http://schemas.microsoft.com/office/powerpoint/2012/main" userId="MyP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218"/>
    <a:srgbClr val="328CCD"/>
    <a:srgbClr val="2750F0"/>
    <a:srgbClr val="4B5050"/>
    <a:srgbClr val="041B31"/>
    <a:srgbClr val="19D3F0"/>
    <a:srgbClr val="FF9B00"/>
    <a:srgbClr val="19B49B"/>
    <a:srgbClr val="00AAF0"/>
    <a:srgbClr val="F550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06" autoAdjust="0"/>
    <p:restoredTop sz="84810" autoAdjust="0"/>
  </p:normalViewPr>
  <p:slideViewPr>
    <p:cSldViewPr snapToGrid="0" snapToObjects="1">
      <p:cViewPr varScale="1">
        <p:scale>
          <a:sx n="32" d="100"/>
          <a:sy n="32" d="100"/>
        </p:scale>
        <p:origin x="1056" y="24"/>
      </p:cViewPr>
      <p:guideLst>
        <p:guide orient="horz" pos="8639"/>
        <p:guide pos="1535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303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commentAuthors" Target="commentAuthors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presProps" Target="presProps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viewProps" Target="viewProps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2" Type="http://schemas.openxmlformats.org/officeDocument/2006/relationships/slide" Target="slides/slide301.xml"/><Relationship Id="rId30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tableStyles" Target="tableStyle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4/18/2017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73934-D492-4443-9427-018DE5D6DD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3708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9299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72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Làm</a:t>
            </a:r>
            <a:r>
              <a:rPr lang="en-US" baseline="0" dirty="0" smtClean="0"/>
              <a:t> sao biết người đang gọi mình là ai</a:t>
            </a:r>
          </a:p>
          <a:p>
            <a:r>
              <a:rPr lang="en-US" baseline="0" dirty="0" smtClean="0"/>
              <a:t>Làm sao chào hỏi người đó như thế nào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6797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Làm</a:t>
            </a:r>
            <a:r>
              <a:rPr lang="en-US" baseline="0" dirty="0" smtClean="0"/>
              <a:t> sao biết người đang gọi mình là ai</a:t>
            </a:r>
          </a:p>
          <a:p>
            <a:r>
              <a:rPr lang="en-US" baseline="0" dirty="0" smtClean="0"/>
              <a:t>Làm sao chào hỏi người đó như thế nào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467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Qui</a:t>
            </a:r>
            <a:r>
              <a:rPr lang="en-US" baseline="0" dirty="0" smtClean="0"/>
              <a:t> trình như sau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302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Calibri Light"/>
                <a:ea typeface="+mn-ea"/>
                <a:cs typeface="+mn-cs"/>
              </a:rPr>
              <a:t>If we analyze pixels directly, really dark images and really light images of the same person will have totally different pixel values. But by only considering the </a:t>
            </a:r>
            <a:r>
              <a:rPr lang="en-US" sz="2400" b="0" i="1" kern="1200" dirty="0" smtClean="0">
                <a:solidFill>
                  <a:schemeClr val="tx1"/>
                </a:solidFill>
                <a:effectLst/>
                <a:latin typeface="Calibri Light"/>
                <a:ea typeface="+mn-ea"/>
                <a:cs typeface="+mn-cs"/>
              </a:rPr>
              <a:t>direction</a:t>
            </a:r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Calibri Light"/>
                <a:ea typeface="+mn-ea"/>
                <a:cs typeface="+mn-cs"/>
              </a:rPr>
              <a:t> that brightness changes, both really dark images and really bright images will end up with the same exact representation. That makes the problem a lot easier to solve!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9659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973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119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0542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09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Objects obstacles.</a:t>
            </a:r>
          </a:p>
          <a:p>
            <a:r>
              <a:rPr lang="en-US" dirty="0" smtClean="0"/>
              <a:t>Traveling</a:t>
            </a:r>
          </a:p>
          <a:p>
            <a:r>
              <a:rPr lang="en-US" dirty="0" smtClean="0"/>
              <a:t>Walking</a:t>
            </a:r>
            <a:r>
              <a:rPr lang="en-US" baseline="0" dirty="0" smtClean="0"/>
              <a:t> on street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201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651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579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Một nhóm</a:t>
            </a:r>
            <a:r>
              <a:rPr lang="en-US" baseline="0" dirty="0" smtClean="0"/>
              <a:t> gồm nhiều người được tập trung lại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754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Giải</a:t>
            </a:r>
            <a:r>
              <a:rPr lang="en-US" baseline="0" dirty="0" smtClean="0"/>
              <a:t> quyết được 2 vấn đề đặt ra ban đầu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3008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Quay</a:t>
            </a:r>
            <a:r>
              <a:rPr lang="en-US" baseline="0" dirty="0" smtClean="0"/>
              <a:t> trở lại với vấn đề nêu trên =&gt; giờ đã có thể nhận diện được đó là ai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3992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Quay</a:t>
            </a:r>
            <a:r>
              <a:rPr lang="en-US" baseline="0" dirty="0" smtClean="0"/>
              <a:t> trở lại với vấn đề nêu trên =&gt; giờ đã có thể nhận diện được đó là ai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159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Quay</a:t>
            </a:r>
            <a:r>
              <a:rPr lang="en-US" baseline="0" dirty="0" smtClean="0"/>
              <a:t> trở lại với vấn đề nêu trên =&gt; giờ đã có thể nhận diện được đó là ai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481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#need</a:t>
            </a:r>
            <a:r>
              <a:rPr lang="en-US" baseline="0" smtClean="0"/>
              <a:t> to talk about process of detect face???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318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Quay</a:t>
            </a:r>
            <a:r>
              <a:rPr lang="en-US" baseline="0" dirty="0" smtClean="0"/>
              <a:t> trở lại với vấn đề nêu trên =&gt; giờ đã có thể nhận diện được đó là ai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0914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Quay</a:t>
            </a:r>
            <a:r>
              <a:rPr lang="en-US" baseline="0" dirty="0" smtClean="0"/>
              <a:t> trở lại với vấn đề nêu trên =&gt; giờ đã có thể nhận diện được đó là ai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84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Meeting people</a:t>
            </a:r>
          </a:p>
          <a:p>
            <a:r>
              <a:rPr lang="en-US" dirty="0" smtClean="0"/>
              <a:t>Participate</a:t>
            </a:r>
            <a:r>
              <a:rPr lang="en-US" baseline="0" dirty="0" smtClean="0"/>
              <a:t> in activities</a:t>
            </a:r>
          </a:p>
          <a:p>
            <a:r>
              <a:rPr lang="en-US" baseline="0" dirty="0" smtClean="0"/>
              <a:t>=&gt; Low self esteem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300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Quay</a:t>
            </a:r>
            <a:r>
              <a:rPr lang="en-US" baseline="0" dirty="0" smtClean="0"/>
              <a:t> trở lại với vấn đề nêu trên =&gt; giờ đã có thể nhận diện được đó là ai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605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cùng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person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person list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 performance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mềm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detect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so </a:t>
            </a:r>
            <a:r>
              <a:rPr lang="en-US" baseline="0" dirty="0" err="1" smtClean="0"/>
              <a:t>sánh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1 person </a:t>
            </a:r>
            <a:r>
              <a:rPr lang="en-US" baseline="0" dirty="0" err="1" smtClean="0"/>
              <a:t>nữa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555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Face Verify: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hay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?</a:t>
            </a:r>
          </a:p>
          <a:p>
            <a:r>
              <a:rPr lang="en-US" baseline="0" dirty="0" smtClean="0"/>
              <a:t>Output:</a:t>
            </a:r>
          </a:p>
          <a:p>
            <a:r>
              <a:rPr lang="en-US" baseline="0" dirty="0" smtClean="0"/>
              <a:t>	- Is Identical: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minh </a:t>
            </a:r>
          </a:p>
          <a:p>
            <a:r>
              <a:rPr lang="en-US" baseline="0" dirty="0" smtClean="0"/>
              <a:t>	- Confidence: 1 con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person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. ( </a:t>
            </a:r>
            <a:r>
              <a:rPr lang="en-US" baseline="0" dirty="0" err="1" smtClean="0"/>
              <a:t>Mặc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&gt; 0.5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identical 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885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Face Verify: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hay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?</a:t>
            </a:r>
          </a:p>
          <a:p>
            <a:r>
              <a:rPr lang="en-US" baseline="0" dirty="0" smtClean="0"/>
              <a:t>Output:</a:t>
            </a:r>
          </a:p>
          <a:p>
            <a:r>
              <a:rPr lang="en-US" baseline="0" dirty="0" smtClean="0"/>
              <a:t>	- Is Identical: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minh </a:t>
            </a:r>
          </a:p>
          <a:p>
            <a:r>
              <a:rPr lang="en-US" baseline="0" dirty="0" smtClean="0"/>
              <a:t>	- Confidence: 1 con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person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. ( </a:t>
            </a:r>
            <a:r>
              <a:rPr lang="en-US" baseline="0" dirty="0" err="1" smtClean="0"/>
              <a:t>Mặc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&gt; 0.5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identical 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374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Face Verify: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hay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?</a:t>
            </a:r>
          </a:p>
          <a:p>
            <a:r>
              <a:rPr lang="en-US" baseline="0" dirty="0" smtClean="0"/>
              <a:t>Output:</a:t>
            </a:r>
          </a:p>
          <a:p>
            <a:r>
              <a:rPr lang="en-US" baseline="0" dirty="0" smtClean="0"/>
              <a:t>	- Is Identical: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minh </a:t>
            </a:r>
          </a:p>
          <a:p>
            <a:r>
              <a:rPr lang="en-US" baseline="0" dirty="0" smtClean="0"/>
              <a:t>	- Confidence: 1 con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person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. ( </a:t>
            </a:r>
            <a:r>
              <a:rPr lang="en-US" baseline="0" dirty="0" err="1" smtClean="0"/>
              <a:t>Mặc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&gt; 0.5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identical 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810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Face Verify: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hay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?</a:t>
            </a:r>
          </a:p>
          <a:p>
            <a:r>
              <a:rPr lang="en-US" baseline="0" dirty="0" smtClean="0"/>
              <a:t>Output:</a:t>
            </a:r>
          </a:p>
          <a:p>
            <a:r>
              <a:rPr lang="en-US" baseline="0" dirty="0" smtClean="0"/>
              <a:t>	- Is Identical: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minh </a:t>
            </a:r>
          </a:p>
          <a:p>
            <a:r>
              <a:rPr lang="en-US" baseline="0" dirty="0" smtClean="0"/>
              <a:t>	- Confidence: 1 con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person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. ( </a:t>
            </a:r>
            <a:r>
              <a:rPr lang="en-US" baseline="0" dirty="0" err="1" smtClean="0"/>
              <a:t>Mặc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&gt; 0.5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identical 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1590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Face Verify: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hay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?</a:t>
            </a:r>
          </a:p>
          <a:p>
            <a:r>
              <a:rPr lang="en-US" baseline="0" dirty="0" smtClean="0"/>
              <a:t>Output:</a:t>
            </a:r>
          </a:p>
          <a:p>
            <a:r>
              <a:rPr lang="en-US" baseline="0" dirty="0" smtClean="0"/>
              <a:t>	- Is Identical: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minh </a:t>
            </a:r>
          </a:p>
          <a:p>
            <a:r>
              <a:rPr lang="en-US" baseline="0" dirty="0" smtClean="0"/>
              <a:t>	- Confidence: 1 con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person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. ( </a:t>
            </a:r>
            <a:r>
              <a:rPr lang="en-US" baseline="0" dirty="0" err="1" smtClean="0"/>
              <a:t>Mặc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&gt; 0.5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identical 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5213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Face Verify: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hay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?</a:t>
            </a:r>
          </a:p>
          <a:p>
            <a:r>
              <a:rPr lang="en-US" baseline="0" dirty="0" smtClean="0"/>
              <a:t>Output:</a:t>
            </a:r>
          </a:p>
          <a:p>
            <a:r>
              <a:rPr lang="en-US" baseline="0" dirty="0" smtClean="0"/>
              <a:t>	- Is Identical: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minh </a:t>
            </a:r>
          </a:p>
          <a:p>
            <a:r>
              <a:rPr lang="en-US" baseline="0" dirty="0" smtClean="0"/>
              <a:t>	- Confidence: 1 con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person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. ( </a:t>
            </a:r>
            <a:r>
              <a:rPr lang="en-US" baseline="0" dirty="0" err="1" smtClean="0"/>
              <a:t>Mặc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&gt; 0.5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identical 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704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Face Verify: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hay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?</a:t>
            </a:r>
          </a:p>
          <a:p>
            <a:r>
              <a:rPr lang="en-US" baseline="0" dirty="0" smtClean="0"/>
              <a:t>Output:</a:t>
            </a:r>
          </a:p>
          <a:p>
            <a:r>
              <a:rPr lang="en-US" baseline="0" dirty="0" smtClean="0"/>
              <a:t>	- Is Identical: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minh </a:t>
            </a:r>
          </a:p>
          <a:p>
            <a:r>
              <a:rPr lang="en-US" baseline="0" dirty="0" smtClean="0"/>
              <a:t>	- Confidence: 1 con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person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. ( </a:t>
            </a:r>
            <a:r>
              <a:rPr lang="en-US" baseline="0" dirty="0" err="1" smtClean="0"/>
              <a:t>Mặc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&gt; 0.5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identical 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308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41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#chua noi den voice regconition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6871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cùng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person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person list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 performance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mềm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detect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so </a:t>
            </a:r>
            <a:r>
              <a:rPr lang="en-US" baseline="0" dirty="0" err="1" smtClean="0"/>
              <a:t>sánh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1 person </a:t>
            </a:r>
            <a:r>
              <a:rPr lang="en-US" baseline="0" dirty="0" err="1" smtClean="0"/>
              <a:t>nữa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900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cùng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person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person list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 performance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mềm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detect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so </a:t>
            </a:r>
            <a:r>
              <a:rPr lang="en-US" baseline="0" dirty="0" err="1" smtClean="0"/>
              <a:t>sánh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1 person </a:t>
            </a:r>
            <a:r>
              <a:rPr lang="en-US" baseline="0" dirty="0" err="1" smtClean="0"/>
              <a:t>nữa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8239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cùng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person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person list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 performance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mềm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detect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so </a:t>
            </a:r>
            <a:r>
              <a:rPr lang="en-US" baseline="0" dirty="0" err="1" smtClean="0"/>
              <a:t>sánh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1 person </a:t>
            </a:r>
            <a:r>
              <a:rPr lang="en-US" baseline="0" dirty="0" err="1" smtClean="0"/>
              <a:t>nữa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9664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cùng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person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person list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 performance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mềm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detect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so </a:t>
            </a:r>
            <a:r>
              <a:rPr lang="en-US" baseline="0" dirty="0" err="1" smtClean="0"/>
              <a:t>sánh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1 person </a:t>
            </a:r>
            <a:r>
              <a:rPr lang="en-US" baseline="0" dirty="0" err="1" smtClean="0"/>
              <a:t>nữa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1308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cùng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person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person list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 performance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mềm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detect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so </a:t>
            </a:r>
            <a:r>
              <a:rPr lang="en-US" baseline="0" dirty="0" err="1" smtClean="0"/>
              <a:t>sánh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1 person </a:t>
            </a:r>
            <a:r>
              <a:rPr lang="en-US" baseline="0" dirty="0" err="1" smtClean="0"/>
              <a:t>nữa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5179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1209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953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855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1256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30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#chua noi den voice regconition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901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901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8024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Neu</a:t>
            </a:r>
            <a:r>
              <a:rPr lang="en-US" baseline="0" smtClean="0"/>
              <a:t> input la tam nay ---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9587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970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Size nho - &gt;nhanh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0957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61145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9942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732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98415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65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#chua noi den voice regconition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16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#chua noi den voice regconition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680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#nhung nguoi dung he thong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43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4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24377650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3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24423368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6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784663" y="4008753"/>
            <a:ext cx="7573145" cy="652631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2400" baseline="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18188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23029685" y="547086"/>
            <a:ext cx="923589" cy="7352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/>
          </a:p>
        </p:txBody>
      </p:sp>
      <p:sp>
        <p:nvSpPr>
          <p:cNvPr id="11" name="Rectangle 10"/>
          <p:cNvSpPr/>
          <p:nvPr userDrawn="1"/>
        </p:nvSpPr>
        <p:spPr>
          <a:xfrm>
            <a:off x="23029685" y="1282387"/>
            <a:ext cx="923589" cy="9143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/>
          </a:p>
        </p:txBody>
      </p:sp>
      <p:sp>
        <p:nvSpPr>
          <p:cNvPr id="12" name="Rectangle 11"/>
          <p:cNvSpPr/>
          <p:nvPr userDrawn="1"/>
        </p:nvSpPr>
        <p:spPr>
          <a:xfrm>
            <a:off x="23029685" y="1197887"/>
            <a:ext cx="923589" cy="9143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/>
          </a:p>
        </p:txBody>
      </p:sp>
      <p:sp>
        <p:nvSpPr>
          <p:cNvPr id="14" name="Freeform 30"/>
          <p:cNvSpPr>
            <a:spLocks noChangeArrowheads="1"/>
          </p:cNvSpPr>
          <p:nvPr userDrawn="1"/>
        </p:nvSpPr>
        <p:spPr bwMode="auto">
          <a:xfrm>
            <a:off x="21856474" y="12962667"/>
            <a:ext cx="350410" cy="357351"/>
          </a:xfrm>
          <a:custGeom>
            <a:avLst/>
            <a:gdLst>
              <a:gd name="T0" fmla="*/ 222 w 444"/>
              <a:gd name="T1" fmla="*/ 0 h 454"/>
              <a:gd name="T2" fmla="*/ 222 w 444"/>
              <a:gd name="T3" fmla="*/ 0 h 454"/>
              <a:gd name="T4" fmla="*/ 0 w 444"/>
              <a:gd name="T5" fmla="*/ 222 h 454"/>
              <a:gd name="T6" fmla="*/ 222 w 444"/>
              <a:gd name="T7" fmla="*/ 453 h 454"/>
              <a:gd name="T8" fmla="*/ 443 w 444"/>
              <a:gd name="T9" fmla="*/ 222 h 454"/>
              <a:gd name="T10" fmla="*/ 222 w 444"/>
              <a:gd name="T11" fmla="*/ 0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4" h="45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latin typeface="Calibri Light"/>
            </a:endParaRPr>
          </a:p>
        </p:txBody>
      </p:sp>
      <p:sp>
        <p:nvSpPr>
          <p:cNvPr id="15" name="Freeform 38"/>
          <p:cNvSpPr>
            <a:spLocks noChangeArrowheads="1"/>
          </p:cNvSpPr>
          <p:nvPr userDrawn="1"/>
        </p:nvSpPr>
        <p:spPr bwMode="auto">
          <a:xfrm>
            <a:off x="21957416" y="13038867"/>
            <a:ext cx="125063" cy="216775"/>
          </a:xfrm>
          <a:custGeom>
            <a:avLst/>
            <a:gdLst>
              <a:gd name="T0" fmla="*/ 124 w 133"/>
              <a:gd name="T1" fmla="*/ 204 h 231"/>
              <a:gd name="T2" fmla="*/ 124 w 133"/>
              <a:gd name="T3" fmla="*/ 204 h 231"/>
              <a:gd name="T4" fmla="*/ 124 w 133"/>
              <a:gd name="T5" fmla="*/ 230 h 231"/>
              <a:gd name="T6" fmla="*/ 97 w 133"/>
              <a:gd name="T7" fmla="*/ 230 h 231"/>
              <a:gd name="T8" fmla="*/ 0 w 133"/>
              <a:gd name="T9" fmla="*/ 133 h 231"/>
              <a:gd name="T10" fmla="*/ 0 w 133"/>
              <a:gd name="T11" fmla="*/ 107 h 231"/>
              <a:gd name="T12" fmla="*/ 97 w 133"/>
              <a:gd name="T13" fmla="*/ 9 h 231"/>
              <a:gd name="T14" fmla="*/ 124 w 133"/>
              <a:gd name="T15" fmla="*/ 9 h 231"/>
              <a:gd name="T16" fmla="*/ 124 w 133"/>
              <a:gd name="T17" fmla="*/ 35 h 231"/>
              <a:gd name="T18" fmla="*/ 44 w 133"/>
              <a:gd name="T19" fmla="*/ 115 h 231"/>
              <a:gd name="T20" fmla="*/ 124 w 133"/>
              <a:gd name="T21" fmla="*/ 204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3" h="231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latin typeface="Calibri Light"/>
            </a:endParaRPr>
          </a:p>
        </p:txBody>
      </p:sp>
      <p:sp>
        <p:nvSpPr>
          <p:cNvPr id="16" name="Freeform 30"/>
          <p:cNvSpPr>
            <a:spLocks noChangeArrowheads="1"/>
          </p:cNvSpPr>
          <p:nvPr userDrawn="1"/>
        </p:nvSpPr>
        <p:spPr bwMode="auto">
          <a:xfrm>
            <a:off x="22272519" y="12962229"/>
            <a:ext cx="350410" cy="357351"/>
          </a:xfrm>
          <a:custGeom>
            <a:avLst/>
            <a:gdLst>
              <a:gd name="T0" fmla="*/ 222 w 444"/>
              <a:gd name="T1" fmla="*/ 0 h 454"/>
              <a:gd name="T2" fmla="*/ 222 w 444"/>
              <a:gd name="T3" fmla="*/ 0 h 454"/>
              <a:gd name="T4" fmla="*/ 0 w 444"/>
              <a:gd name="T5" fmla="*/ 222 h 454"/>
              <a:gd name="T6" fmla="*/ 222 w 444"/>
              <a:gd name="T7" fmla="*/ 453 h 454"/>
              <a:gd name="T8" fmla="*/ 443 w 444"/>
              <a:gd name="T9" fmla="*/ 222 h 454"/>
              <a:gd name="T10" fmla="*/ 222 w 444"/>
              <a:gd name="T11" fmla="*/ 0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4" h="45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latin typeface="Calibri Light"/>
            </a:endParaRPr>
          </a:p>
        </p:txBody>
      </p:sp>
      <p:sp>
        <p:nvSpPr>
          <p:cNvPr id="17" name="Freeform 38"/>
          <p:cNvSpPr>
            <a:spLocks noChangeArrowheads="1"/>
          </p:cNvSpPr>
          <p:nvPr userDrawn="1"/>
        </p:nvSpPr>
        <p:spPr bwMode="auto">
          <a:xfrm flipH="1">
            <a:off x="22365174" y="13038429"/>
            <a:ext cx="124405" cy="216775"/>
          </a:xfrm>
          <a:custGeom>
            <a:avLst/>
            <a:gdLst>
              <a:gd name="T0" fmla="*/ 124 w 133"/>
              <a:gd name="T1" fmla="*/ 204 h 231"/>
              <a:gd name="T2" fmla="*/ 124 w 133"/>
              <a:gd name="T3" fmla="*/ 204 h 231"/>
              <a:gd name="T4" fmla="*/ 124 w 133"/>
              <a:gd name="T5" fmla="*/ 230 h 231"/>
              <a:gd name="T6" fmla="*/ 97 w 133"/>
              <a:gd name="T7" fmla="*/ 230 h 231"/>
              <a:gd name="T8" fmla="*/ 0 w 133"/>
              <a:gd name="T9" fmla="*/ 133 h 231"/>
              <a:gd name="T10" fmla="*/ 0 w 133"/>
              <a:gd name="T11" fmla="*/ 107 h 231"/>
              <a:gd name="T12" fmla="*/ 97 w 133"/>
              <a:gd name="T13" fmla="*/ 9 h 231"/>
              <a:gd name="T14" fmla="*/ 124 w 133"/>
              <a:gd name="T15" fmla="*/ 9 h 231"/>
              <a:gd name="T16" fmla="*/ 124 w 133"/>
              <a:gd name="T17" fmla="*/ 35 h 231"/>
              <a:gd name="T18" fmla="*/ 44 w 133"/>
              <a:gd name="T19" fmla="*/ 115 h 231"/>
              <a:gd name="T20" fmla="*/ 124 w 133"/>
              <a:gd name="T21" fmla="*/ 204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3" h="231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latin typeface="Calibri Light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625380" y="12834421"/>
            <a:ext cx="3655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b="1" smtClean="0">
                <a:solidFill>
                  <a:schemeClr val="tx2"/>
                </a:solidFill>
                <a:latin typeface="Lato Regular"/>
                <a:cs typeface="Lato Regular"/>
              </a:rPr>
              <a:t>Simple Inc </a:t>
            </a:r>
            <a:r>
              <a:rPr lang="id-ID" sz="2400" b="0" smtClean="0">
                <a:solidFill>
                  <a:schemeClr val="tx2"/>
                </a:solidFill>
                <a:latin typeface="Lato Light"/>
                <a:cs typeface="Lato Light"/>
              </a:rPr>
              <a:t>Company</a:t>
            </a:r>
            <a:endParaRPr lang="id-ID" sz="2400" b="0">
              <a:solidFill>
                <a:schemeClr val="tx2"/>
              </a:solidFill>
              <a:latin typeface="Lato Light"/>
              <a:cs typeface="Lato Light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23113130" y="615531"/>
            <a:ext cx="738273" cy="553961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400" b="1" smtClean="0">
                <a:solidFill>
                  <a:schemeClr val="bg1"/>
                </a:solidFill>
                <a:latin typeface="Lato Light"/>
                <a:cs typeface="Lato Light"/>
              </a:rPr>
              <a:pPr algn="ctr"/>
              <a:t>‹#›</a:t>
            </a:fld>
            <a:endParaRPr lang="id-ID" sz="2400">
              <a:solidFill>
                <a:schemeClr val="bg1"/>
              </a:solidFill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46" r:id="rId2"/>
    <p:sldLayoutId id="2147483964" r:id="rId3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Lato Regular"/>
          <a:ea typeface="+mj-ea"/>
          <a:cs typeface="Lato Regular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Lato Regular"/>
          <a:ea typeface="+mn-ea"/>
          <a:cs typeface="Lato Regular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Lato Regular"/>
          <a:ea typeface="+mn-ea"/>
          <a:cs typeface="Lato Regular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Lato Regular"/>
          <a:ea typeface="+mn-ea"/>
          <a:cs typeface="Lato Regular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Lato Regular"/>
          <a:ea typeface="+mn-ea"/>
          <a:cs typeface="Lato Regular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Lato Regular"/>
          <a:ea typeface="+mn-ea"/>
          <a:cs typeface="Lato Regular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1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1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1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10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10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10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10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10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10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10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8.png"/><Relationship Id="rId7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10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8.png"/><Relationship Id="rId7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10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8.png"/><Relationship Id="rId7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10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10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10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10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10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10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10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10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4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25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25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0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5.png"/><Relationship Id="rId4" Type="http://schemas.openxmlformats.org/officeDocument/2006/relationships/image" Target="../media/image5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7.jpg"/><Relationship Id="rId7" Type="http://schemas.openxmlformats.org/officeDocument/2006/relationships/image" Target="../media/image5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57.jpg"/><Relationship Id="rId7" Type="http://schemas.openxmlformats.org/officeDocument/2006/relationships/image" Target="../media/image6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63.jpeg"/><Relationship Id="rId7" Type="http://schemas.openxmlformats.org/officeDocument/2006/relationships/image" Target="../media/image67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63.jpeg"/><Relationship Id="rId7" Type="http://schemas.openxmlformats.org/officeDocument/2006/relationships/image" Target="../media/image67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63.jpeg"/><Relationship Id="rId7" Type="http://schemas.openxmlformats.org/officeDocument/2006/relationships/image" Target="../media/image67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Relationship Id="rId9" Type="http://schemas.openxmlformats.org/officeDocument/2006/relationships/image" Target="../media/image25.png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63.jpeg"/><Relationship Id="rId7" Type="http://schemas.openxmlformats.org/officeDocument/2006/relationships/image" Target="../media/image67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Relationship Id="rId9" Type="http://schemas.openxmlformats.org/officeDocument/2006/relationships/image" Target="../media/image25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63.jpeg"/><Relationship Id="rId7" Type="http://schemas.openxmlformats.org/officeDocument/2006/relationships/image" Target="../media/image67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Relationship Id="rId9" Type="http://schemas.openxmlformats.org/officeDocument/2006/relationships/image" Target="../media/image25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63.jpeg"/><Relationship Id="rId7" Type="http://schemas.openxmlformats.org/officeDocument/2006/relationships/image" Target="../media/image67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10" Type="http://schemas.openxmlformats.org/officeDocument/2006/relationships/image" Target="../media/image27.png"/><Relationship Id="rId4" Type="http://schemas.openxmlformats.org/officeDocument/2006/relationships/image" Target="../media/image64.jpeg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63.jpeg"/><Relationship Id="rId7" Type="http://schemas.openxmlformats.org/officeDocument/2006/relationships/image" Target="../media/image67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11" Type="http://schemas.openxmlformats.org/officeDocument/2006/relationships/image" Target="../media/image28.png"/><Relationship Id="rId5" Type="http://schemas.openxmlformats.org/officeDocument/2006/relationships/image" Target="../media/image65.jpeg"/><Relationship Id="rId10" Type="http://schemas.openxmlformats.org/officeDocument/2006/relationships/image" Target="../media/image27.png"/><Relationship Id="rId4" Type="http://schemas.openxmlformats.org/officeDocument/2006/relationships/image" Target="../media/image64.jpeg"/><Relationship Id="rId9" Type="http://schemas.openxmlformats.org/officeDocument/2006/relationships/image" Target="../media/image25.png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7.jpg"/><Relationship Id="rId7" Type="http://schemas.openxmlformats.org/officeDocument/2006/relationships/image" Target="../media/image5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Relationship Id="rId9" Type="http://schemas.openxmlformats.org/officeDocument/2006/relationships/image" Target="../media/image69.jpe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7.jpg"/><Relationship Id="rId7" Type="http://schemas.openxmlformats.org/officeDocument/2006/relationships/image" Target="../media/image5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Relationship Id="rId9" Type="http://schemas.openxmlformats.org/officeDocument/2006/relationships/image" Target="../media/image69.jpe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7.jpg"/><Relationship Id="rId7" Type="http://schemas.openxmlformats.org/officeDocument/2006/relationships/image" Target="../media/image5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Relationship Id="rId9" Type="http://schemas.openxmlformats.org/officeDocument/2006/relationships/image" Target="../media/image69.jpeg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7.jpg"/><Relationship Id="rId7" Type="http://schemas.openxmlformats.org/officeDocument/2006/relationships/image" Target="../media/image5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Relationship Id="rId9" Type="http://schemas.openxmlformats.org/officeDocument/2006/relationships/image" Target="../media/image69.jpeg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10.png"/><Relationship Id="rId7" Type="http://schemas.openxmlformats.org/officeDocument/2006/relationships/image" Target="../media/image66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10" Type="http://schemas.openxmlformats.org/officeDocument/2006/relationships/image" Target="../media/image70.jpeg"/><Relationship Id="rId4" Type="http://schemas.openxmlformats.org/officeDocument/2006/relationships/image" Target="../media/image63.jpeg"/><Relationship Id="rId9" Type="http://schemas.openxmlformats.org/officeDocument/2006/relationships/image" Target="../media/image68.jpeg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10.png"/><Relationship Id="rId7" Type="http://schemas.openxmlformats.org/officeDocument/2006/relationships/image" Target="../media/image66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10" Type="http://schemas.openxmlformats.org/officeDocument/2006/relationships/image" Target="../media/image70.jpeg"/><Relationship Id="rId4" Type="http://schemas.openxmlformats.org/officeDocument/2006/relationships/image" Target="../media/image63.jpeg"/><Relationship Id="rId9" Type="http://schemas.openxmlformats.org/officeDocument/2006/relationships/image" Target="../media/image68.jpeg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10.png"/><Relationship Id="rId7" Type="http://schemas.openxmlformats.org/officeDocument/2006/relationships/image" Target="../media/image66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10" Type="http://schemas.openxmlformats.org/officeDocument/2006/relationships/image" Target="../media/image70.jpeg"/><Relationship Id="rId4" Type="http://schemas.openxmlformats.org/officeDocument/2006/relationships/image" Target="../media/image63.jpeg"/><Relationship Id="rId9" Type="http://schemas.openxmlformats.org/officeDocument/2006/relationships/image" Target="../media/image68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10.png"/><Relationship Id="rId7" Type="http://schemas.openxmlformats.org/officeDocument/2006/relationships/image" Target="../media/image66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10" Type="http://schemas.openxmlformats.org/officeDocument/2006/relationships/image" Target="../media/image70.jpeg"/><Relationship Id="rId4" Type="http://schemas.openxmlformats.org/officeDocument/2006/relationships/image" Target="../media/image63.jpeg"/><Relationship Id="rId9" Type="http://schemas.openxmlformats.org/officeDocument/2006/relationships/image" Target="../media/image68.jpeg"/></Relationships>
</file>

<file path=ppt/slides/_rels/slide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image" Target="../media/image10.png"/><Relationship Id="rId7" Type="http://schemas.openxmlformats.org/officeDocument/2006/relationships/image" Target="../media/image65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11" Type="http://schemas.openxmlformats.org/officeDocument/2006/relationships/image" Target="../media/image70.jpeg"/><Relationship Id="rId5" Type="http://schemas.openxmlformats.org/officeDocument/2006/relationships/image" Target="../media/image63.jpeg"/><Relationship Id="rId10" Type="http://schemas.openxmlformats.org/officeDocument/2006/relationships/image" Target="../media/image68.jpeg"/><Relationship Id="rId4" Type="http://schemas.openxmlformats.org/officeDocument/2006/relationships/image" Target="../media/image28.png"/><Relationship Id="rId9" Type="http://schemas.openxmlformats.org/officeDocument/2006/relationships/image" Target="../media/image67.jpeg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e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jpeg"/><Relationship Id="rId4" Type="http://schemas.openxmlformats.org/officeDocument/2006/relationships/image" Target="../media/image72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eg"/><Relationship Id="rId5" Type="http://schemas.openxmlformats.org/officeDocument/2006/relationships/image" Target="../media/image72.png"/><Relationship Id="rId4" Type="http://schemas.openxmlformats.org/officeDocument/2006/relationships/image" Target="../media/image27.png"/></Relationships>
</file>

<file path=ppt/slides/_rels/slide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3" Type="http://schemas.openxmlformats.org/officeDocument/2006/relationships/image" Target="../media/image10.png"/><Relationship Id="rId7" Type="http://schemas.openxmlformats.org/officeDocument/2006/relationships/image" Target="../media/image7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g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jpeg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jpeg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89.png"/><Relationship Id="rId4" Type="http://schemas.openxmlformats.org/officeDocument/2006/relationships/image" Target="../media/image10.pn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89.png"/><Relationship Id="rId4" Type="http://schemas.openxmlformats.org/officeDocument/2006/relationships/image" Target="../media/image10.png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89.png"/><Relationship Id="rId4" Type="http://schemas.openxmlformats.org/officeDocument/2006/relationships/image" Target="../media/image10.png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89.png"/><Relationship Id="rId4" Type="http://schemas.openxmlformats.org/officeDocument/2006/relationships/image" Target="../media/image10.pn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89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89.png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jpeg"/><Relationship Id="rId5" Type="http://schemas.openxmlformats.org/officeDocument/2006/relationships/image" Target="../media/image102.png"/><Relationship Id="rId4" Type="http://schemas.openxmlformats.org/officeDocument/2006/relationships/image" Target="../media/image101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jp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6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6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6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0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6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20692" y="0"/>
            <a:ext cx="24377650" cy="13716000"/>
          </a:xfrm>
          <a:prstGeom prst="rect">
            <a:avLst/>
          </a:prstGeom>
          <a:solidFill>
            <a:schemeClr val="accent1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en-US">
              <a:latin typeface="Lato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85361" y="7278320"/>
            <a:ext cx="14765544" cy="304697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9600" b="1">
                <a:solidFill>
                  <a:schemeClr val="bg1"/>
                </a:solidFill>
                <a:latin typeface="Lato Regular"/>
                <a:cs typeface="Lato Regular"/>
              </a:rPr>
              <a:t>Automatic Alternative </a:t>
            </a:r>
            <a:r>
              <a:rPr lang="en-US" sz="9600" b="1" smtClean="0">
                <a:solidFill>
                  <a:schemeClr val="bg1"/>
                </a:solidFill>
                <a:latin typeface="Lato Regular"/>
                <a:cs typeface="Lato Regular"/>
              </a:rPr>
              <a:t/>
            </a:r>
            <a:br>
              <a:rPr lang="en-US" sz="9600" b="1" smtClean="0">
                <a:solidFill>
                  <a:schemeClr val="bg1"/>
                </a:solidFill>
                <a:latin typeface="Lato Regular"/>
                <a:cs typeface="Lato Regular"/>
              </a:rPr>
            </a:br>
            <a:r>
              <a:rPr lang="en-US" sz="9600" b="1" smtClean="0">
                <a:solidFill>
                  <a:schemeClr val="bg1"/>
                </a:solidFill>
                <a:latin typeface="Lato Regular"/>
                <a:cs typeface="Lato Regular"/>
              </a:rPr>
              <a:t>Image </a:t>
            </a:r>
            <a:r>
              <a:rPr lang="en-US" sz="9600" b="1">
                <a:solidFill>
                  <a:schemeClr val="bg1"/>
                </a:solidFill>
                <a:latin typeface="Lato Regular"/>
                <a:cs typeface="Lato Regular"/>
              </a:rPr>
              <a:t>Recognition to Voice</a:t>
            </a:r>
            <a:endParaRPr lang="id-ID" sz="9600" b="1" smtClean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221" y="2906815"/>
            <a:ext cx="12787301" cy="279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55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619079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Common Solutions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29553" y="3872753"/>
            <a:ext cx="100046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Helpers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400" dirty="0">
              <a:latin typeface="+mj-lt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Walking Dogs</a:t>
            </a:r>
            <a:endParaRPr lang="vi-VN" sz="5400" dirty="0">
              <a:latin typeface="+mj-lt"/>
            </a:endParaRPr>
          </a:p>
        </p:txBody>
      </p:sp>
      <p:pic>
        <p:nvPicPr>
          <p:cNvPr id="6146" name="Picture 2" descr="Kết quả hình ảnh cho blind person d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0454" y="3872753"/>
            <a:ext cx="9415145" cy="941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8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85042" y="2261905"/>
            <a:ext cx="33137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2877671" y="4229100"/>
            <a:ext cx="7611036" cy="8572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586753" y="5144522"/>
            <a:ext cx="127073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Belong to </a:t>
            </a:r>
            <a:r>
              <a:rPr lang="en-US" sz="6000" dirty="0" smtClean="0">
                <a:latin typeface="+mj-lt"/>
              </a:rPr>
              <a:t>an </a:t>
            </a:r>
            <a:r>
              <a:rPr lang="en-US" sz="6000" dirty="0">
                <a:latin typeface="+mj-lt"/>
              </a:rPr>
              <a:t>unique Person Group</a:t>
            </a:r>
            <a:endParaRPr lang="en-US" sz="6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9482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352295" y="7576887"/>
            <a:ext cx="6087979" cy="105551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85042" y="2261905"/>
            <a:ext cx="33137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2877671" y="4229100"/>
            <a:ext cx="7611036" cy="8572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586753" y="5144522"/>
            <a:ext cx="12707325" cy="3487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Belong to </a:t>
            </a:r>
            <a:r>
              <a:rPr lang="en-US" sz="6000" dirty="0" smtClean="0">
                <a:latin typeface="+mj-lt"/>
              </a:rPr>
              <a:t>an </a:t>
            </a:r>
            <a:r>
              <a:rPr lang="en-US" sz="6000" dirty="0">
                <a:latin typeface="+mj-lt"/>
              </a:rPr>
              <a:t>unique Person </a:t>
            </a:r>
            <a:r>
              <a:rPr lang="en-US" sz="6000" dirty="0" smtClean="0">
                <a:latin typeface="+mj-lt"/>
              </a:rPr>
              <a:t>Group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Have an unique Person ID</a:t>
            </a:r>
          </a:p>
        </p:txBody>
      </p:sp>
    </p:spTree>
    <p:extLst>
      <p:ext uri="{BB962C8B-B14F-4D97-AF65-F5344CB8AC3E}">
        <p14:creationId xmlns:p14="http://schemas.microsoft.com/office/powerpoint/2010/main" val="401858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352295" y="7576887"/>
            <a:ext cx="6087979" cy="105551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85042" y="2261905"/>
            <a:ext cx="33137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2877671" y="4229100"/>
            <a:ext cx="7611036" cy="8572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586753" y="5144522"/>
            <a:ext cx="12707325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Belong to </a:t>
            </a:r>
            <a:r>
              <a:rPr lang="en-US" sz="6000" dirty="0" smtClean="0">
                <a:latin typeface="+mj-lt"/>
              </a:rPr>
              <a:t>an </a:t>
            </a:r>
            <a:r>
              <a:rPr lang="en-US" sz="6000" dirty="0">
                <a:latin typeface="+mj-lt"/>
              </a:rPr>
              <a:t>unique Person </a:t>
            </a:r>
            <a:r>
              <a:rPr lang="en-US" sz="6000" dirty="0" smtClean="0">
                <a:latin typeface="+mj-lt"/>
              </a:rPr>
              <a:t>Group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Have </a:t>
            </a:r>
            <a:r>
              <a:rPr lang="en-US" sz="6000" dirty="0" smtClean="0">
                <a:latin typeface="+mj-lt"/>
              </a:rPr>
              <a:t>an </a:t>
            </a:r>
            <a:r>
              <a:rPr lang="en-US" sz="6000" dirty="0">
                <a:latin typeface="+mj-lt"/>
              </a:rPr>
              <a:t>unique Person ID</a:t>
            </a:r>
            <a:endParaRPr lang="en-US" sz="6000" dirty="0" smtClean="0">
              <a:latin typeface="+mj-lt"/>
            </a:endParaRP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Have Name, Description</a:t>
            </a:r>
            <a:endParaRPr lang="en-US" sz="6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660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352295" y="7576887"/>
            <a:ext cx="6087979" cy="105551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85042" y="2261905"/>
            <a:ext cx="33137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2877671" y="4229100"/>
            <a:ext cx="7611036" cy="8572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586753" y="5144522"/>
            <a:ext cx="12707325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Belong to </a:t>
            </a:r>
            <a:r>
              <a:rPr lang="en-US" sz="6000" dirty="0" smtClean="0">
                <a:latin typeface="+mj-lt"/>
              </a:rPr>
              <a:t>an </a:t>
            </a:r>
            <a:r>
              <a:rPr lang="en-US" sz="6000" dirty="0">
                <a:latin typeface="+mj-lt"/>
              </a:rPr>
              <a:t>unique Person Group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Have </a:t>
            </a:r>
            <a:r>
              <a:rPr lang="en-US" sz="6000" dirty="0" smtClean="0">
                <a:latin typeface="+mj-lt"/>
              </a:rPr>
              <a:t>an </a:t>
            </a:r>
            <a:r>
              <a:rPr lang="en-US" sz="6000" dirty="0">
                <a:latin typeface="+mj-lt"/>
              </a:rPr>
              <a:t>unique Person ID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Have Name, Description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Have up to 248 faces.</a:t>
            </a:r>
            <a:endParaRPr lang="vi-VN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739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6604631" y="5711589"/>
            <a:ext cx="6087979" cy="105551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88385" y="2261905"/>
            <a:ext cx="23070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Face</a:t>
            </a:r>
            <a:endParaRPr lang="vi-VN" sz="8000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51" y="9995946"/>
            <a:ext cx="2486792" cy="33157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51" y="2923624"/>
            <a:ext cx="2486792" cy="33157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51" y="6459785"/>
            <a:ext cx="2486792" cy="331572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259398" y="5127108"/>
            <a:ext cx="1243321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Have an unique Persisted Face ID</a:t>
            </a:r>
            <a:endParaRPr lang="vi-VN" sz="6000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9019" y="7330726"/>
            <a:ext cx="24016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+mj-lt"/>
              </a:rPr>
              <a:t>Hà Quân</a:t>
            </a:r>
            <a:endParaRPr lang="vi-VN" sz="4400" dirty="0">
              <a:latin typeface="+mj-lt"/>
            </a:endParaRPr>
          </a:p>
        </p:txBody>
      </p:sp>
      <p:sp>
        <p:nvSpPr>
          <p:cNvPr id="18" name="Left Brace 17"/>
          <p:cNvSpPr/>
          <p:nvPr/>
        </p:nvSpPr>
        <p:spPr>
          <a:xfrm>
            <a:off x="3658194" y="2732673"/>
            <a:ext cx="678426" cy="1057899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0359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6604631" y="5711589"/>
            <a:ext cx="6087979" cy="105551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88385" y="2261905"/>
            <a:ext cx="23070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Face</a:t>
            </a:r>
            <a:endParaRPr lang="vi-VN" sz="8000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51" y="9995946"/>
            <a:ext cx="2486792" cy="33157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51" y="2923624"/>
            <a:ext cx="2486792" cy="33157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51" y="6459785"/>
            <a:ext cx="2486792" cy="331572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259398" y="5127108"/>
            <a:ext cx="1243321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Have an unique Persisted Face ID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Belong to a certain Person</a:t>
            </a:r>
            <a:endParaRPr lang="vi-VN" sz="6000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9019" y="7330726"/>
            <a:ext cx="24016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+mj-lt"/>
              </a:rPr>
              <a:t>Hà Quân</a:t>
            </a:r>
            <a:endParaRPr lang="vi-VN" sz="4400" dirty="0">
              <a:latin typeface="+mj-lt"/>
            </a:endParaRPr>
          </a:p>
        </p:txBody>
      </p:sp>
      <p:sp>
        <p:nvSpPr>
          <p:cNvPr id="18" name="Left Brace 17"/>
          <p:cNvSpPr/>
          <p:nvPr/>
        </p:nvSpPr>
        <p:spPr>
          <a:xfrm>
            <a:off x="3658194" y="2791667"/>
            <a:ext cx="678426" cy="1057899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4527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02982" y="2261905"/>
            <a:ext cx="80778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Summary –Terms</a:t>
            </a:r>
            <a:endParaRPr lang="vi-VN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3653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9106147" y="4981074"/>
            <a:ext cx="3561348" cy="6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1288748" y="4518212"/>
            <a:ext cx="14334565" cy="7611035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TextBox 10"/>
          <p:cNvSpPr txBox="1"/>
          <p:nvPr/>
        </p:nvSpPr>
        <p:spPr>
          <a:xfrm>
            <a:off x="4341231" y="5379986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Person Group</a:t>
            </a:r>
            <a:endParaRPr lang="vi-VN" sz="5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02982" y="2261905"/>
            <a:ext cx="80778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Summary –Terms</a:t>
            </a:r>
            <a:endParaRPr lang="vi-VN" sz="80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699832" y="4225824"/>
            <a:ext cx="64248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A User will have an unique Person Group.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575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7144469" y="7632429"/>
            <a:ext cx="2202310" cy="6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Rectangle 15"/>
          <p:cNvSpPr/>
          <p:nvPr/>
        </p:nvSpPr>
        <p:spPr>
          <a:xfrm>
            <a:off x="19106147" y="4981074"/>
            <a:ext cx="3561348" cy="6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809904" y="6602546"/>
            <a:ext cx="11931232" cy="5023573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Oval 10"/>
          <p:cNvSpPr/>
          <p:nvPr/>
        </p:nvSpPr>
        <p:spPr>
          <a:xfrm>
            <a:off x="1288748" y="4518212"/>
            <a:ext cx="14334565" cy="7611035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TextBox 13"/>
          <p:cNvSpPr txBox="1"/>
          <p:nvPr/>
        </p:nvSpPr>
        <p:spPr>
          <a:xfrm>
            <a:off x="4341231" y="5379986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Person Group</a:t>
            </a:r>
            <a:endParaRPr lang="vi-VN" sz="54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63960" y="7382356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Person</a:t>
            </a:r>
            <a:endParaRPr lang="vi-VN" sz="5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02982" y="2261905"/>
            <a:ext cx="80778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Summary –Terms</a:t>
            </a:r>
            <a:endParaRPr lang="vi-VN" sz="8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699832" y="4225824"/>
            <a:ext cx="642486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A User will have an unique Person Group.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A Person Group will contains different People.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2332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9783425" y="9628738"/>
            <a:ext cx="1656849" cy="6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Rectangle 18"/>
          <p:cNvSpPr/>
          <p:nvPr/>
        </p:nvSpPr>
        <p:spPr>
          <a:xfrm>
            <a:off x="17325473" y="7689406"/>
            <a:ext cx="1780674" cy="6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Rectangle 17"/>
          <p:cNvSpPr/>
          <p:nvPr/>
        </p:nvSpPr>
        <p:spPr>
          <a:xfrm>
            <a:off x="19106147" y="4981074"/>
            <a:ext cx="3561348" cy="6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809904" y="6602546"/>
            <a:ext cx="11931232" cy="5023573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Oval 10"/>
          <p:cNvSpPr/>
          <p:nvPr/>
        </p:nvSpPr>
        <p:spPr>
          <a:xfrm>
            <a:off x="1288748" y="4518212"/>
            <a:ext cx="14334565" cy="7611035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/>
          <p:cNvSpPr txBox="1"/>
          <p:nvPr/>
        </p:nvSpPr>
        <p:spPr>
          <a:xfrm>
            <a:off x="4341231" y="5379986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Person Group</a:t>
            </a:r>
            <a:endParaRPr lang="vi-VN" sz="54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63960" y="7382356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Person</a:t>
            </a:r>
            <a:endParaRPr lang="vi-VN" sz="5400" dirty="0">
              <a:latin typeface="+mj-lt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69912" y="8511183"/>
            <a:ext cx="7050253" cy="2511786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TextBox 14"/>
          <p:cNvSpPr txBox="1"/>
          <p:nvPr/>
        </p:nvSpPr>
        <p:spPr>
          <a:xfrm>
            <a:off x="7716115" y="9249424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Faces</a:t>
            </a:r>
            <a:endParaRPr lang="vi-VN" sz="54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02982" y="2261905"/>
            <a:ext cx="80778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Summary –Terms</a:t>
            </a:r>
            <a:endParaRPr lang="vi-VN" sz="8000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699832" y="4225824"/>
            <a:ext cx="642486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A User will have an unique Person Group.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A Person Group will contains different People.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Each Person will have their own Faces.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114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619079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Common Solutions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29553" y="3872753"/>
            <a:ext cx="100046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Helpers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400" dirty="0">
              <a:latin typeface="+mj-lt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Walking Dogs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400" dirty="0">
              <a:latin typeface="+mj-lt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Braille</a:t>
            </a:r>
            <a:endParaRPr lang="vi-VN" sz="5400" dirty="0">
              <a:latin typeface="+mj-lt"/>
            </a:endParaRPr>
          </a:p>
        </p:txBody>
      </p:sp>
      <p:pic>
        <p:nvPicPr>
          <p:cNvPr id="7170" name="Picture 2" descr="Kết quả hình ảnh cho brail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9894" y="3872753"/>
            <a:ext cx="12048697" cy="822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04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Add Person Face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Training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5540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Add Person Face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Training</a:t>
            </a:r>
            <a:endParaRPr lang="vi-VN" sz="5400" b="1" dirty="0">
              <a:latin typeface="+mj-lt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5933101" y="5405718"/>
            <a:ext cx="233978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669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67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957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95" name="Straight Connector 94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02" name="Straight Connector 101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8335220" y="6756705"/>
            <a:ext cx="36295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178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14565936" y="7650816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4337423" y="6389361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Create Person</a:t>
            </a:r>
            <a:endParaRPr lang="vi-VN" dirty="0">
              <a:latin typeface="+mj-lt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9" name="Straight Connector 38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1" name="Straight Connector 40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335220" y="6756705"/>
            <a:ext cx="36295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51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98" name="Straight Connector 97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>
            <a:off x="14565936" y="7650816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4337423" y="6389361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Create Person</a:t>
            </a:r>
            <a:endParaRPr lang="vi-VN" dirty="0">
              <a:latin typeface="+mj-lt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1" name="TextBox 110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1" name="Straight Connector 40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3" name="Straight Connector 42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335220" y="6756705"/>
            <a:ext cx="36295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95" name="Straight Connector 94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>
            <a:off x="14565936" y="7650816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02" name="Straight Connector 101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8335220" y="6756705"/>
            <a:ext cx="36295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</p:txBody>
      </p:sp>
      <p:cxnSp>
        <p:nvCxnSpPr>
          <p:cNvPr id="108" name="Straight Arrow Connector 107"/>
          <p:cNvCxnSpPr/>
          <p:nvPr/>
        </p:nvCxnSpPr>
        <p:spPr>
          <a:xfrm flipH="1">
            <a:off x="14464962" y="10437771"/>
            <a:ext cx="23028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4337423" y="6389361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Create Person</a:t>
            </a:r>
            <a:endParaRPr lang="vi-VN" dirty="0">
              <a:latin typeface="+mj-lt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4144341" y="9705280"/>
            <a:ext cx="2891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3. 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Person ID</a:t>
            </a:r>
            <a:endParaRPr lang="vi-VN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1" name="Straight Connector 40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TextBox 43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2283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95" name="Straight Connector 94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>
            <a:off x="14565936" y="7650816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02" name="Straight Connector 101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108" name="Straight Arrow Connector 107"/>
          <p:cNvCxnSpPr/>
          <p:nvPr/>
        </p:nvCxnSpPr>
        <p:spPr>
          <a:xfrm flipH="1">
            <a:off x="14464962" y="10437771"/>
            <a:ext cx="23028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4337423" y="6389361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Create Person</a:t>
            </a:r>
            <a:endParaRPr lang="vi-VN" dirty="0">
              <a:latin typeface="+mj-lt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4144341" y="9705280"/>
            <a:ext cx="2891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3. 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Person ID</a:t>
            </a:r>
            <a:endParaRPr lang="vi-VN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1" name="Straight Connector 40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TextBox 43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090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2. Add Person Face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Training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852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46250" y="6034771"/>
            <a:ext cx="9845982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3800" b="1" smtClean="0">
                <a:solidFill>
                  <a:schemeClr val="bg1"/>
                </a:solidFill>
                <a:latin typeface="Lato Regular"/>
                <a:cs typeface="Lato Regular"/>
              </a:rPr>
              <a:t>Introduction</a:t>
            </a:r>
            <a:endParaRPr lang="en-US" sz="138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26924" y="53169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sp>
        <p:nvSpPr>
          <p:cNvPr id="14" name="Freeform 13"/>
          <p:cNvSpPr/>
          <p:nvPr/>
        </p:nvSpPr>
        <p:spPr>
          <a:xfrm flipH="1">
            <a:off x="-1" y="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825493" y="6176348"/>
            <a:ext cx="88818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1500" b="1" dirty="0" smtClean="0">
                <a:solidFill>
                  <a:schemeClr val="bg1"/>
                </a:solidFill>
                <a:latin typeface="Lato Regular"/>
                <a:cs typeface="Lato Regular"/>
              </a:rPr>
              <a:t>Our Solution</a:t>
            </a:r>
            <a:endParaRPr lang="en-US" sz="11500" b="1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26924" y="529462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648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2. Add Person Face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Training</a:t>
            </a:r>
            <a:endParaRPr lang="vi-VN" sz="5400" b="1" dirty="0">
              <a:latin typeface="+mj-lt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933101" y="7383374"/>
            <a:ext cx="233978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1386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271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Add Person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4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7728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9" name="Straight Connector 28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6" name="Straight Connector 35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9" name="TextBox 38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18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271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Add Person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4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7728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4043657" y="6473526"/>
            <a:ext cx="1538348" cy="173268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5" name="Straight Connector 34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9" name="Straight Connector 38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TextBox 41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22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271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Add Person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4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7728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5" name="Straight Connector 34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4366231" y="6449899"/>
            <a:ext cx="2497006" cy="236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4208247" y="5741636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4043657" y="6473526"/>
            <a:ext cx="1538348" cy="173268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26313" y="6551143"/>
            <a:ext cx="1538348" cy="173268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4625891" y="8483808"/>
            <a:ext cx="2061126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ID</a:t>
            </a:r>
            <a:endParaRPr lang="vi-VN" sz="32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625891" y="9350853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5" name="Straight Connector 44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8" name="TextBox 47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50" name="Straight Connector 49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55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271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Add Person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4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7728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5" name="Straight Connector 34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4366231" y="6449899"/>
            <a:ext cx="2497006" cy="236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4208247" y="5741636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4043657" y="6473526"/>
            <a:ext cx="1538348" cy="173268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26313" y="6551143"/>
            <a:ext cx="1538348" cy="173268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4625891" y="8483808"/>
            <a:ext cx="2061126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ID</a:t>
            </a:r>
            <a:endParaRPr lang="vi-VN" sz="32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625891" y="9350853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6" name="Straight Connector 45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8046105" y="5530627"/>
            <a:ext cx="5343123" cy="6803140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9" name="TextBox 48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8379831" y="9088377"/>
            <a:ext cx="4686223" cy="3037376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53" name="Straight Connector 52"/>
          <p:cNvCxnSpPr/>
          <p:nvPr/>
        </p:nvCxnSpPr>
        <p:spPr>
          <a:xfrm>
            <a:off x="18379831" y="9905288"/>
            <a:ext cx="4686223" cy="1"/>
          </a:xfrm>
          <a:prstGeom prst="line">
            <a:avLst/>
          </a:prstGeom>
          <a:ln w="57150">
            <a:solidFill>
              <a:srgbClr val="328C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0167557" y="9101410"/>
            <a:ext cx="13516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</a:t>
            </a:r>
            <a:endParaRPr lang="vi-VN" sz="4400" dirty="0">
              <a:latin typeface="+mj-lt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9894369" y="10167849"/>
            <a:ext cx="1538348" cy="173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9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271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Add Person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4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7728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5" name="Straight Connector 34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4366231" y="6449899"/>
            <a:ext cx="2497006" cy="236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4208247" y="5741636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4043657" y="6473526"/>
            <a:ext cx="1538348" cy="173268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26313" y="6551143"/>
            <a:ext cx="1538348" cy="173268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4625891" y="8483808"/>
            <a:ext cx="2061126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ID</a:t>
            </a:r>
            <a:endParaRPr lang="vi-VN" sz="32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625891" y="9350853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6" name="Straight Connector 45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8046105" y="5530627"/>
            <a:ext cx="5343123" cy="6803140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9" name="TextBox 48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8379831" y="9088377"/>
            <a:ext cx="4686223" cy="3037376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53" name="Straight Connector 52"/>
          <p:cNvCxnSpPr/>
          <p:nvPr/>
        </p:nvCxnSpPr>
        <p:spPr>
          <a:xfrm>
            <a:off x="18379831" y="9905288"/>
            <a:ext cx="4686223" cy="1"/>
          </a:xfrm>
          <a:prstGeom prst="line">
            <a:avLst/>
          </a:prstGeom>
          <a:ln w="57150">
            <a:solidFill>
              <a:srgbClr val="328C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0167557" y="9101410"/>
            <a:ext cx="13516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</a:t>
            </a:r>
            <a:endParaRPr lang="vi-VN" sz="4400" dirty="0">
              <a:latin typeface="+mj-lt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9894369" y="10167849"/>
            <a:ext cx="1538348" cy="1732680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 flipH="1">
            <a:off x="14366231" y="11410183"/>
            <a:ext cx="2579103" cy="1691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4721712" y="11587144"/>
            <a:ext cx="2061126" cy="1077218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Persisted Face ID</a:t>
            </a:r>
            <a:endParaRPr lang="vi-VN" sz="3200" dirty="0">
              <a:latin typeface="+mj-l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4269164" y="10763852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Return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198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271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Add Person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4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7728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4366231" y="6449899"/>
            <a:ext cx="2497006" cy="236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4208247" y="5741636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4043657" y="6473526"/>
            <a:ext cx="1538348" cy="173268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26313" y="6551143"/>
            <a:ext cx="1538348" cy="173268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4625891" y="8483808"/>
            <a:ext cx="2061126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ID</a:t>
            </a:r>
            <a:endParaRPr lang="vi-VN" sz="32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625891" y="9350853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6" name="Straight Connector 45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8046105" y="5530627"/>
            <a:ext cx="5343123" cy="6803140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9" name="TextBox 48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8379831" y="9088377"/>
            <a:ext cx="4686223" cy="3037376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53" name="Straight Connector 52"/>
          <p:cNvCxnSpPr/>
          <p:nvPr/>
        </p:nvCxnSpPr>
        <p:spPr>
          <a:xfrm>
            <a:off x="18379831" y="9905288"/>
            <a:ext cx="4686223" cy="1"/>
          </a:xfrm>
          <a:prstGeom prst="line">
            <a:avLst/>
          </a:prstGeom>
          <a:ln w="57150">
            <a:solidFill>
              <a:srgbClr val="328C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0167557" y="9101410"/>
            <a:ext cx="13516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</a:t>
            </a:r>
            <a:endParaRPr lang="vi-VN" sz="4400" dirty="0">
              <a:latin typeface="+mj-lt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9894369" y="10167849"/>
            <a:ext cx="1538348" cy="1732680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 flipH="1">
            <a:off x="14366231" y="11410183"/>
            <a:ext cx="2579103" cy="1691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4721712" y="11587144"/>
            <a:ext cx="2061126" cy="1077218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Persisted Face ID</a:t>
            </a:r>
            <a:endParaRPr lang="vi-VN" sz="3200" dirty="0">
              <a:latin typeface="+mj-l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4269164" y="10763852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Return</a:t>
            </a:r>
            <a:endParaRPr lang="vi-VN" dirty="0">
              <a:latin typeface="+mj-lt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8070897" y="5530627"/>
            <a:ext cx="5343123" cy="6803140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5" name="Rectangle 64"/>
          <p:cNvSpPr/>
          <p:nvPr/>
        </p:nvSpPr>
        <p:spPr>
          <a:xfrm>
            <a:off x="8406101" y="9018460"/>
            <a:ext cx="4686223" cy="3037376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67" name="Straight Connector 66"/>
          <p:cNvCxnSpPr/>
          <p:nvPr/>
        </p:nvCxnSpPr>
        <p:spPr>
          <a:xfrm>
            <a:off x="8406101" y="9835371"/>
            <a:ext cx="4686223" cy="1"/>
          </a:xfrm>
          <a:prstGeom prst="line">
            <a:avLst/>
          </a:prstGeom>
          <a:ln w="57150">
            <a:solidFill>
              <a:srgbClr val="328C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0193827" y="9031493"/>
            <a:ext cx="13516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</a:t>
            </a:r>
            <a:endParaRPr lang="vi-VN" sz="4400" dirty="0">
              <a:latin typeface="+mj-lt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517695" y="10222329"/>
            <a:ext cx="41406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5275" algn="ctr"/>
            <a:r>
              <a:rPr lang="en-US" sz="4400" dirty="0" smtClean="0">
                <a:latin typeface="+mj-lt"/>
              </a:rPr>
              <a:t>Persisted Face ID</a:t>
            </a:r>
            <a:endParaRPr lang="en-US" sz="4400" dirty="0" smtClean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8024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Add Person Face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Training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280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Add Person Face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Training</a:t>
            </a:r>
            <a:endParaRPr lang="vi-VN" sz="5400" b="1" dirty="0">
              <a:latin typeface="+mj-lt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933101" y="9424825"/>
            <a:ext cx="233978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1957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265297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Training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7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3405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7" name="Straight Connector 2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5842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416941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077" y="4833028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903" y="3804961"/>
            <a:ext cx="4396557" cy="4396557"/>
          </a:xfrm>
          <a:prstGeom prst="rect">
            <a:avLst/>
          </a:prstGeom>
        </p:spPr>
      </p:pic>
      <p:sp>
        <p:nvSpPr>
          <p:cNvPr id="7" name="Left-Right Arrow 6"/>
          <p:cNvSpPr/>
          <p:nvPr/>
        </p:nvSpPr>
        <p:spPr>
          <a:xfrm>
            <a:off x="7898318" y="6003240"/>
            <a:ext cx="2993923" cy="109138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46251" y="2538677"/>
            <a:ext cx="220558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atin typeface="+mj-lt"/>
              </a:rPr>
              <a:t>See4U</a:t>
            </a:r>
            <a:r>
              <a:rPr lang="en-US" sz="4400" dirty="0" smtClean="0">
                <a:latin typeface="+mj-lt"/>
              </a:rPr>
              <a:t> – A Portable Assistance for Blind Person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769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265297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Training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7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3405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Train</a:t>
            </a:r>
            <a:endParaRPr lang="vi-VN" dirty="0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7" name="Straight Connector 2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8002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265297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Training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7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3405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Train</a:t>
            </a:r>
            <a:endParaRPr lang="vi-VN" dirty="0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7" name="Straight Connector 2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4366231" y="5888574"/>
            <a:ext cx="25182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4208247" y="5093050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541132" y="6053235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4662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265297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Training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7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3405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Train</a:t>
            </a:r>
            <a:endParaRPr lang="vi-VN" dirty="0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7" name="Straight Connector 2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4366231" y="5888574"/>
            <a:ext cx="25182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4208247" y="5093050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541132" y="6053235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7552488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7552488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8775258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6732" t="14185" r="23410" b="1276"/>
          <a:stretch/>
        </p:blipFill>
        <p:spPr>
          <a:xfrm>
            <a:off x="17722550" y="6460732"/>
            <a:ext cx="5727495" cy="391278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8064394" y="10840589"/>
            <a:ext cx="5079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Train Person Group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312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265297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Training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7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3405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Train</a:t>
            </a:r>
            <a:endParaRPr lang="vi-VN" dirty="0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7" name="Straight Connector 2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4366231" y="5888574"/>
            <a:ext cx="25182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4208247" y="5093050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541132" y="6053235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7552488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7552488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8775258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6732" t="14185" r="23410" b="1276"/>
          <a:stretch/>
        </p:blipFill>
        <p:spPr>
          <a:xfrm>
            <a:off x="17722550" y="6460732"/>
            <a:ext cx="5727495" cy="391278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8064394" y="10840589"/>
            <a:ext cx="5079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Train 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14374421" y="10194357"/>
            <a:ext cx="243038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4289197" y="8962332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Return Status</a:t>
            </a:r>
            <a:endParaRPr lang="vi-VN" dirty="0">
              <a:latin typeface="+mj-lt"/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 flipV="1">
            <a:off x="1898006" y="8642670"/>
            <a:ext cx="1" cy="15439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876741" y="10162661"/>
            <a:ext cx="536340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254475" y="949982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4. Notify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2505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Add Person Face</a:t>
            </a:r>
          </a:p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Training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968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07169" y="4724400"/>
            <a:ext cx="8010526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u="sng" dirty="0" smtClean="0">
                <a:latin typeface="+mj-lt"/>
              </a:rPr>
              <a:t>Demo</a:t>
            </a:r>
            <a:endParaRPr lang="en-US" sz="8000" b="1" u="sng" dirty="0" smtClean="0">
              <a:latin typeface="+mj-lt"/>
            </a:endParaRPr>
          </a:p>
          <a:p>
            <a:pPr algn="ctr"/>
            <a:endParaRPr lang="en-US" sz="6000" b="1" u="sng" dirty="0" smtClean="0">
              <a:latin typeface="+mj-lt"/>
            </a:endParaRPr>
          </a:p>
          <a:p>
            <a:pPr algn="ctr"/>
            <a:r>
              <a:rPr lang="en-US" sz="8000" dirty="0" smtClean="0">
                <a:latin typeface="+mj-lt"/>
              </a:rPr>
              <a:t>Training a Person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8296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1542569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Training Unidentified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2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1542569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Training Unidentified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9904" y="3909352"/>
            <a:ext cx="19000038" cy="1641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New Person is successfully added into system.</a:t>
            </a:r>
          </a:p>
        </p:txBody>
      </p:sp>
    </p:spTree>
    <p:extLst>
      <p:ext uri="{BB962C8B-B14F-4D97-AF65-F5344CB8AC3E}">
        <p14:creationId xmlns:p14="http://schemas.microsoft.com/office/powerpoint/2010/main" val="189714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1542569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Training Unidentified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9904" y="3909352"/>
            <a:ext cx="190000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New Person is successfully added into system.</a:t>
            </a:r>
          </a:p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System can now Identify trained Person.</a:t>
            </a:r>
          </a:p>
        </p:txBody>
      </p:sp>
    </p:spTree>
    <p:extLst>
      <p:ext uri="{BB962C8B-B14F-4D97-AF65-F5344CB8AC3E}">
        <p14:creationId xmlns:p14="http://schemas.microsoft.com/office/powerpoint/2010/main" val="48646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9904" y="4771279"/>
            <a:ext cx="1923561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After the training process, the System can now identify the Person, even with different image of them.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1142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416941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077" y="4833028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903" y="3804961"/>
            <a:ext cx="4396557" cy="4396557"/>
          </a:xfrm>
          <a:prstGeom prst="rect">
            <a:avLst/>
          </a:prstGeom>
        </p:spPr>
      </p:pic>
      <p:sp>
        <p:nvSpPr>
          <p:cNvPr id="7" name="Left-Right Arrow 6"/>
          <p:cNvSpPr/>
          <p:nvPr/>
        </p:nvSpPr>
        <p:spPr>
          <a:xfrm>
            <a:off x="7898318" y="6003240"/>
            <a:ext cx="2993923" cy="109138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Multiply 1"/>
          <p:cNvSpPr/>
          <p:nvPr/>
        </p:nvSpPr>
        <p:spPr>
          <a:xfrm>
            <a:off x="8214338" y="4056825"/>
            <a:ext cx="7372384" cy="5326788"/>
          </a:xfrm>
          <a:prstGeom prst="mathMultiply">
            <a:avLst/>
          </a:prstGeom>
          <a:solidFill>
            <a:srgbClr val="FF42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46251" y="2538677"/>
            <a:ext cx="220558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atin typeface="+mj-lt"/>
              </a:rPr>
              <a:t>See4U</a:t>
            </a:r>
            <a:r>
              <a:rPr lang="en-US" sz="4400" dirty="0" smtClean="0">
                <a:latin typeface="+mj-lt"/>
              </a:rPr>
              <a:t> – A Portable Assistance for Blind Person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4939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9904" y="4771279"/>
            <a:ext cx="1923561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After the training process, the System can now identify the Person, even with different image of them.</a:t>
            </a:r>
          </a:p>
          <a:p>
            <a:endParaRPr lang="en-US" sz="6600" dirty="0">
              <a:latin typeface="+mj-lt"/>
            </a:endParaRPr>
          </a:p>
          <a:p>
            <a:r>
              <a:rPr lang="en-US" sz="6600" dirty="0" smtClean="0">
                <a:latin typeface="+mj-lt"/>
              </a:rPr>
              <a:t>This is called the “Identifying” process.</a:t>
            </a:r>
            <a:endParaRPr lang="vi-VN" sz="66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815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47962" y="5751063"/>
            <a:ext cx="109247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The Identifying Process</a:t>
            </a:r>
            <a:endParaRPr lang="vi-VN" sz="8000" b="1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51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7257115" cy="1797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Detect Human Face</a:t>
            </a:r>
          </a:p>
        </p:txBody>
      </p:sp>
    </p:spTree>
    <p:extLst>
      <p:ext uri="{BB962C8B-B14F-4D97-AF65-F5344CB8AC3E}">
        <p14:creationId xmlns:p14="http://schemas.microsoft.com/office/powerpoint/2010/main" val="48854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121172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Identify Face and get Candidates</a:t>
            </a:r>
          </a:p>
        </p:txBody>
      </p:sp>
    </p:spTree>
    <p:extLst>
      <p:ext uri="{BB962C8B-B14F-4D97-AF65-F5344CB8AC3E}">
        <p14:creationId xmlns:p14="http://schemas.microsoft.com/office/powerpoint/2010/main" val="162807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1211724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Identify Face and get Candidates</a:t>
            </a:r>
          </a:p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>
                <a:latin typeface="+mj-lt"/>
              </a:rPr>
              <a:t>Get Person </a:t>
            </a:r>
            <a:r>
              <a:rPr lang="en-US" sz="5400" b="1" dirty="0" smtClean="0">
                <a:latin typeface="+mj-lt"/>
              </a:rPr>
              <a:t>Information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308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1211724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Identify Face and get Candidates</a:t>
            </a:r>
          </a:p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>
                <a:latin typeface="+mj-lt"/>
              </a:rPr>
              <a:t>Get Person </a:t>
            </a:r>
            <a:r>
              <a:rPr lang="en-US" sz="5400" b="1" dirty="0" smtClean="0">
                <a:latin typeface="+mj-lt"/>
              </a:rPr>
              <a:t>Information</a:t>
            </a:r>
            <a:endParaRPr lang="vi-VN" sz="5400" b="1" dirty="0">
              <a:latin typeface="+mj-lt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5220929" y="5338916"/>
            <a:ext cx="2330245" cy="766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2432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41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27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4420972" y="6250081"/>
            <a:ext cx="24970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288792" y="6570177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Detect API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706312" y="3773137"/>
            <a:ext cx="1997343" cy="224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4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4420972" y="6250081"/>
            <a:ext cx="24970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288792" y="6570177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Detect API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706312" y="3773137"/>
            <a:ext cx="1997343" cy="22496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143" y="3983566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3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416941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077" y="4833028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903" y="3804961"/>
            <a:ext cx="4396557" cy="4396557"/>
          </a:xfrm>
          <a:prstGeom prst="rect">
            <a:avLst/>
          </a:prstGeom>
        </p:spPr>
      </p:pic>
      <p:sp>
        <p:nvSpPr>
          <p:cNvPr id="7" name="Left-Right Arrow 6"/>
          <p:cNvSpPr/>
          <p:nvPr/>
        </p:nvSpPr>
        <p:spPr>
          <a:xfrm>
            <a:off x="7898318" y="6003240"/>
            <a:ext cx="2993923" cy="109138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903" y="9086473"/>
            <a:ext cx="6355638" cy="13885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Left-Right Arrow 8"/>
          <p:cNvSpPr/>
          <p:nvPr/>
        </p:nvSpPr>
        <p:spPr>
          <a:xfrm>
            <a:off x="7898319" y="9383613"/>
            <a:ext cx="2993923" cy="109138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Multiply 1"/>
          <p:cNvSpPr/>
          <p:nvPr/>
        </p:nvSpPr>
        <p:spPr>
          <a:xfrm>
            <a:off x="8214338" y="4056825"/>
            <a:ext cx="7372384" cy="5326788"/>
          </a:xfrm>
          <a:prstGeom prst="mathMultiply">
            <a:avLst/>
          </a:prstGeom>
          <a:solidFill>
            <a:srgbClr val="FF42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46251" y="2538677"/>
            <a:ext cx="220558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atin typeface="+mj-lt"/>
              </a:rPr>
              <a:t>See4U</a:t>
            </a:r>
            <a:r>
              <a:rPr lang="en-US" sz="4400" dirty="0" smtClean="0">
                <a:latin typeface="+mj-lt"/>
              </a:rPr>
              <a:t> – A Portable Assistance for Blind Person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359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4420972" y="6250081"/>
            <a:ext cx="24970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288792" y="6570177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Detect API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706312" y="3773137"/>
            <a:ext cx="1997343" cy="2249658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20669494" y="5833691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143" y="3983566"/>
            <a:ext cx="1828800" cy="1828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8"/>
          <a:srcRect l="23179" t="27718" r="27259" b="26416"/>
          <a:stretch/>
        </p:blipFill>
        <p:spPr>
          <a:xfrm>
            <a:off x="19212773" y="6989864"/>
            <a:ext cx="2913930" cy="356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43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4420972" y="6250081"/>
            <a:ext cx="24970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288792" y="6570177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Detect API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706312" y="3773137"/>
            <a:ext cx="1997343" cy="224965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7"/>
          <a:srcRect l="23179" t="27718" r="27259" b="26416"/>
          <a:stretch/>
        </p:blipFill>
        <p:spPr>
          <a:xfrm>
            <a:off x="19212773" y="6989864"/>
            <a:ext cx="2913930" cy="3567123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20669494" y="5833691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143" y="3983566"/>
            <a:ext cx="1828800" cy="1828800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20727376" y="10826986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9173876" y="11986528"/>
            <a:ext cx="2991235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Face ID</a:t>
            </a:r>
            <a:endParaRPr lang="vi-VN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523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4420972" y="6250081"/>
            <a:ext cx="24970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288792" y="6570177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Detect API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706312" y="3773137"/>
            <a:ext cx="1997343" cy="224965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7"/>
          <a:srcRect l="23179" t="27718" r="27259" b="26416"/>
          <a:stretch/>
        </p:blipFill>
        <p:spPr>
          <a:xfrm>
            <a:off x="19212773" y="6989864"/>
            <a:ext cx="2913930" cy="3567123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20669494" y="5833691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143" y="3983566"/>
            <a:ext cx="1828800" cy="1828800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20727376" y="10826986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9173876" y="11986528"/>
            <a:ext cx="2991235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Face ID</a:t>
            </a:r>
            <a:endParaRPr lang="vi-VN" sz="3200" dirty="0">
              <a:latin typeface="+mj-l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14420972" y="10269631"/>
            <a:ext cx="23715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4354881" y="1051537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3. Return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801394" y="11242651"/>
            <a:ext cx="1736175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Face ID</a:t>
            </a:r>
            <a:endParaRPr lang="vi-VN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40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4420972" y="6250081"/>
            <a:ext cx="24970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288792" y="6570177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Detect API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706312" y="3773137"/>
            <a:ext cx="1997343" cy="224965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7"/>
          <a:srcRect l="23179" t="27718" r="27259" b="26416"/>
          <a:stretch/>
        </p:blipFill>
        <p:spPr>
          <a:xfrm>
            <a:off x="19212773" y="6989864"/>
            <a:ext cx="2913930" cy="3567123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20669494" y="5833691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143" y="3983566"/>
            <a:ext cx="1828800" cy="1828800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20727376" y="10826986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9173876" y="11986528"/>
            <a:ext cx="2991235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Face ID</a:t>
            </a:r>
            <a:endParaRPr lang="vi-VN" sz="3200" dirty="0">
              <a:latin typeface="+mj-l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14420972" y="10269631"/>
            <a:ext cx="23715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4354881" y="1051537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3. Return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801394" y="11242651"/>
            <a:ext cx="1736175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Face ID</a:t>
            </a:r>
            <a:endParaRPr lang="vi-VN" sz="32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513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1192488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2.  Identify Face and get Candidates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 </a:t>
            </a:r>
            <a:r>
              <a:rPr lang="en-US" sz="5400" b="1" dirty="0">
                <a:latin typeface="+mj-lt"/>
              </a:rPr>
              <a:t>Get Person </a:t>
            </a:r>
            <a:r>
              <a:rPr lang="en-US" sz="5400" b="1" dirty="0" smtClean="0">
                <a:latin typeface="+mj-lt"/>
              </a:rPr>
              <a:t>Information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006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1192488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2.  Identify Face and get Candidates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 </a:t>
            </a:r>
            <a:r>
              <a:rPr lang="en-US" sz="5400" b="1" dirty="0">
                <a:latin typeface="+mj-lt"/>
              </a:rPr>
              <a:t>Get Person </a:t>
            </a:r>
            <a:r>
              <a:rPr lang="en-US" sz="5400" b="1" dirty="0" smtClean="0">
                <a:latin typeface="+mj-lt"/>
              </a:rPr>
              <a:t>Information</a:t>
            </a:r>
            <a:endParaRPr lang="vi-VN" sz="5400" b="1" dirty="0">
              <a:latin typeface="+mj-lt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220929" y="7350596"/>
            <a:ext cx="2330245" cy="766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7663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79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33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310319" y="5076586"/>
            <a:ext cx="5381892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18310319" y="6277686"/>
            <a:ext cx="529421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608247" y="5280959"/>
            <a:ext cx="443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Freeform 111"/>
          <p:cNvSpPr>
            <a:spLocks noChangeArrowheads="1"/>
          </p:cNvSpPr>
          <p:nvPr/>
        </p:nvSpPr>
        <p:spPr bwMode="auto">
          <a:xfrm>
            <a:off x="20049559" y="6607745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75666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310319" y="5076586"/>
            <a:ext cx="5381892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18310319" y="6277686"/>
            <a:ext cx="529421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608247" y="5280959"/>
            <a:ext cx="443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Freeform 111"/>
          <p:cNvSpPr>
            <a:spLocks noChangeArrowheads="1"/>
          </p:cNvSpPr>
          <p:nvPr/>
        </p:nvSpPr>
        <p:spPr bwMode="auto">
          <a:xfrm>
            <a:off x="20049559" y="6607745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1087842" y="8602546"/>
            <a:ext cx="0" cy="13877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333189" y="10389897"/>
            <a:ext cx="3336152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Candidates</a:t>
            </a:r>
            <a:endParaRPr lang="vi-VN" sz="4400" dirty="0">
              <a:latin typeface="+mj-lt"/>
            </a:endParaRPr>
          </a:p>
        </p:txBody>
      </p:sp>
      <p:sp>
        <p:nvSpPr>
          <p:cNvPr id="48" name="Freeform 118"/>
          <p:cNvSpPr>
            <a:spLocks noChangeArrowheads="1"/>
          </p:cNvSpPr>
          <p:nvPr/>
        </p:nvSpPr>
        <p:spPr bwMode="auto">
          <a:xfrm>
            <a:off x="20259897" y="6814658"/>
            <a:ext cx="1245459" cy="1245783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50132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413414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727" y="6430429"/>
            <a:ext cx="3770789" cy="349052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09902" y="10782127"/>
            <a:ext cx="36215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Identify Person</a:t>
            </a:r>
            <a:endParaRPr lang="vi-VN" sz="40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52052" y="3792169"/>
            <a:ext cx="229903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latin typeface="+mj-lt"/>
              </a:rPr>
              <a:t>See4U helps blind people to recognize their friends and family</a:t>
            </a:r>
            <a:endParaRPr lang="vi-VN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640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310319" y="5076586"/>
            <a:ext cx="5381892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18310319" y="6277686"/>
            <a:ext cx="529421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608247" y="5280959"/>
            <a:ext cx="443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Freeform 111"/>
          <p:cNvSpPr>
            <a:spLocks noChangeArrowheads="1"/>
          </p:cNvSpPr>
          <p:nvPr/>
        </p:nvSpPr>
        <p:spPr bwMode="auto">
          <a:xfrm>
            <a:off x="20049559" y="6607745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1087842" y="8602546"/>
            <a:ext cx="0" cy="13877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333189" y="10389897"/>
            <a:ext cx="3336152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Candidates</a:t>
            </a:r>
            <a:endParaRPr lang="vi-VN" sz="4400" dirty="0">
              <a:latin typeface="+mj-lt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14574791" y="10492794"/>
            <a:ext cx="287727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4958296" y="9743566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3. Return</a:t>
            </a:r>
            <a:endParaRPr lang="vi-VN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793528" y="11673234"/>
            <a:ext cx="2582699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Confidence</a:t>
            </a:r>
            <a:endParaRPr lang="vi-VN" dirty="0">
              <a:latin typeface="+mj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4832504" y="10738630"/>
            <a:ext cx="2619562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  <a:endParaRPr lang="vi-VN" dirty="0">
              <a:latin typeface="+mj-lt"/>
            </a:endParaRPr>
          </a:p>
        </p:txBody>
      </p:sp>
      <p:sp>
        <p:nvSpPr>
          <p:cNvPr id="51" name="Freeform 118"/>
          <p:cNvSpPr>
            <a:spLocks noChangeArrowheads="1"/>
          </p:cNvSpPr>
          <p:nvPr/>
        </p:nvSpPr>
        <p:spPr bwMode="auto">
          <a:xfrm>
            <a:off x="20259897" y="6814658"/>
            <a:ext cx="1245459" cy="1245783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0385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310319" y="5076586"/>
            <a:ext cx="5381892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18310319" y="6277686"/>
            <a:ext cx="529421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608247" y="5280959"/>
            <a:ext cx="443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Freeform 111"/>
          <p:cNvSpPr>
            <a:spLocks noChangeArrowheads="1"/>
          </p:cNvSpPr>
          <p:nvPr/>
        </p:nvSpPr>
        <p:spPr bwMode="auto">
          <a:xfrm>
            <a:off x="20049559" y="6607745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1087842" y="8602546"/>
            <a:ext cx="0" cy="13877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333189" y="10389897"/>
            <a:ext cx="3336152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Candidates</a:t>
            </a:r>
            <a:endParaRPr lang="vi-VN" sz="4400" dirty="0">
              <a:latin typeface="+mj-lt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14574791" y="10492794"/>
            <a:ext cx="287727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4958296" y="9743566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3. Return</a:t>
            </a:r>
            <a:endParaRPr lang="vi-VN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793528" y="11673234"/>
            <a:ext cx="2582699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Confidence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01764" y="4787145"/>
            <a:ext cx="14524872" cy="37856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0" b="1" u="sng" dirty="0" smtClean="0">
                <a:latin typeface="+mj-lt"/>
              </a:rPr>
              <a:t>Confidence</a:t>
            </a:r>
            <a:r>
              <a:rPr lang="en-US" sz="8000" dirty="0" smtClean="0">
                <a:latin typeface="+mj-lt"/>
              </a:rPr>
              <a:t> Rate: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8000" dirty="0" smtClean="0">
                <a:solidFill>
                  <a:schemeClr val="bg1"/>
                </a:solidFill>
                <a:latin typeface="+mj-lt"/>
              </a:rPr>
              <a:t>Similarity between two Faces.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8000" dirty="0" smtClean="0">
                <a:solidFill>
                  <a:schemeClr val="bg1"/>
                </a:solidFill>
                <a:latin typeface="+mj-lt"/>
              </a:rPr>
              <a:t>Range [0, 1]</a:t>
            </a:r>
            <a:endParaRPr lang="vi-VN" sz="8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4832504" y="10738630"/>
            <a:ext cx="2619562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  <a:endParaRPr lang="vi-VN" dirty="0">
              <a:latin typeface="+mj-lt"/>
            </a:endParaRPr>
          </a:p>
        </p:txBody>
      </p:sp>
      <p:sp>
        <p:nvSpPr>
          <p:cNvPr id="51" name="Freeform 118"/>
          <p:cNvSpPr>
            <a:spLocks noChangeArrowheads="1"/>
          </p:cNvSpPr>
          <p:nvPr/>
        </p:nvSpPr>
        <p:spPr bwMode="auto">
          <a:xfrm>
            <a:off x="20259897" y="6814658"/>
            <a:ext cx="1245459" cy="1245783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79362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310319" y="5076586"/>
            <a:ext cx="5381892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18310319" y="6277686"/>
            <a:ext cx="529421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608247" y="5280959"/>
            <a:ext cx="443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Freeform 111"/>
          <p:cNvSpPr>
            <a:spLocks noChangeArrowheads="1"/>
          </p:cNvSpPr>
          <p:nvPr/>
        </p:nvSpPr>
        <p:spPr bwMode="auto">
          <a:xfrm>
            <a:off x="20049559" y="6607745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1087842" y="8602546"/>
            <a:ext cx="0" cy="13877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333189" y="10389897"/>
            <a:ext cx="3336152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Candidates</a:t>
            </a:r>
            <a:endParaRPr lang="vi-VN" sz="4400" dirty="0">
              <a:latin typeface="+mj-lt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14574791" y="10492794"/>
            <a:ext cx="287727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4958296" y="9743566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3. Return</a:t>
            </a:r>
            <a:endParaRPr lang="vi-VN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793528" y="11673234"/>
            <a:ext cx="2582699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Confidence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01764" y="4787144"/>
            <a:ext cx="14447795" cy="37490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000" dirty="0" smtClean="0">
                <a:solidFill>
                  <a:schemeClr val="bg1"/>
                </a:solidFill>
                <a:latin typeface="+mj-lt"/>
              </a:rPr>
              <a:t>Confidence Rate &gt;= 0.65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4832504" y="10738630"/>
            <a:ext cx="2619562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  <a:endParaRPr lang="vi-VN" dirty="0">
              <a:latin typeface="+mj-lt"/>
            </a:endParaRPr>
          </a:p>
        </p:txBody>
      </p:sp>
      <p:sp>
        <p:nvSpPr>
          <p:cNvPr id="51" name="Freeform 118"/>
          <p:cNvSpPr>
            <a:spLocks noChangeArrowheads="1"/>
          </p:cNvSpPr>
          <p:nvPr/>
        </p:nvSpPr>
        <p:spPr bwMode="auto">
          <a:xfrm>
            <a:off x="20259897" y="6814658"/>
            <a:ext cx="1245459" cy="1245783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08534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310319" y="5076586"/>
            <a:ext cx="5381892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18310319" y="6277686"/>
            <a:ext cx="529421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608247" y="5280959"/>
            <a:ext cx="443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Freeform 111"/>
          <p:cNvSpPr>
            <a:spLocks noChangeArrowheads="1"/>
          </p:cNvSpPr>
          <p:nvPr/>
        </p:nvSpPr>
        <p:spPr bwMode="auto">
          <a:xfrm>
            <a:off x="20049559" y="6607745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1087842" y="8602546"/>
            <a:ext cx="0" cy="13877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333189" y="10389897"/>
            <a:ext cx="3336152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Candidates</a:t>
            </a:r>
            <a:endParaRPr lang="vi-VN" sz="4400" dirty="0">
              <a:latin typeface="+mj-lt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14574791" y="10492794"/>
            <a:ext cx="287727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4958296" y="9743566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3. Return</a:t>
            </a:r>
            <a:endParaRPr lang="vi-VN" dirty="0">
              <a:latin typeface="+mj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4832504" y="10738630"/>
            <a:ext cx="2619562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  <a:endParaRPr lang="vi-VN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793528" y="11673234"/>
            <a:ext cx="2582699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Confidence</a:t>
            </a:r>
            <a:endParaRPr lang="vi-VN" dirty="0">
              <a:latin typeface="+mj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516187" y="5600391"/>
            <a:ext cx="4437285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</a:p>
          <a:p>
            <a:pPr algn="ctr"/>
            <a:r>
              <a:rPr lang="en-US" dirty="0" smtClean="0">
                <a:latin typeface="+mj-lt"/>
              </a:rPr>
              <a:t>Confidence &gt;= 0.65</a:t>
            </a:r>
            <a:endParaRPr lang="vi-VN" dirty="0">
              <a:latin typeface="+mj-lt"/>
            </a:endParaRPr>
          </a:p>
        </p:txBody>
      </p:sp>
      <p:sp>
        <p:nvSpPr>
          <p:cNvPr id="51" name="Freeform 118"/>
          <p:cNvSpPr>
            <a:spLocks noChangeArrowheads="1"/>
          </p:cNvSpPr>
          <p:nvPr/>
        </p:nvSpPr>
        <p:spPr bwMode="auto">
          <a:xfrm>
            <a:off x="20259897" y="6814658"/>
            <a:ext cx="1245459" cy="1245783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57557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0980891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Identify Face and get Candidates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 </a:t>
            </a:r>
            <a:r>
              <a:rPr lang="en-US" sz="5400" b="1" dirty="0">
                <a:latin typeface="+mj-lt"/>
              </a:rPr>
              <a:t>Get Person </a:t>
            </a:r>
            <a:r>
              <a:rPr lang="en-US" sz="5400" b="1" dirty="0" smtClean="0">
                <a:latin typeface="+mj-lt"/>
              </a:rPr>
              <a:t>Information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4643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0980891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Identify Face and get Candidates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 Get Person Information</a:t>
            </a:r>
            <a:endParaRPr lang="vi-VN" sz="5400" b="1" dirty="0">
              <a:latin typeface="+mj-lt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482406" y="9453716"/>
            <a:ext cx="2330245" cy="766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0592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769441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Get Person Information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229569" y="5274611"/>
            <a:ext cx="4437285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</a:p>
          <a:p>
            <a:pPr algn="ctr"/>
            <a:r>
              <a:rPr lang="en-US" dirty="0" smtClean="0">
                <a:latin typeface="+mj-lt"/>
              </a:rPr>
              <a:t>Confidence &gt;= 0.65</a:t>
            </a:r>
            <a:endParaRPr lang="vi-VN" dirty="0">
              <a:latin typeface="+mj-lt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175" y="5296355"/>
            <a:ext cx="2780959" cy="278095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074053" y="775414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3133610" y="175957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528" y="2405909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8" name="Straight Connector 47"/>
          <p:cNvCxnSpPr/>
          <p:nvPr/>
        </p:nvCxnSpPr>
        <p:spPr>
          <a:xfrm flipH="1">
            <a:off x="10951933" y="283775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0974793" y="2837757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16447754" y="2842988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7921629" y="283775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0974793" y="12692205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6976769" y="6043572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7382716" y="2914816"/>
            <a:ext cx="2576050" cy="290147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3063034" y="3784701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264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769441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Get Person Information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3217222" y="8132335"/>
            <a:ext cx="277480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</a:p>
        </p:txBody>
      </p:sp>
      <p:sp>
        <p:nvSpPr>
          <p:cNvPr id="25" name="Freeform 111"/>
          <p:cNvSpPr>
            <a:spLocks noChangeArrowheads="1"/>
          </p:cNvSpPr>
          <p:nvPr/>
        </p:nvSpPr>
        <p:spPr bwMode="auto">
          <a:xfrm>
            <a:off x="13499100" y="5865701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175" y="5296355"/>
            <a:ext cx="2780959" cy="278095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074053" y="775414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133610" y="175957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528" y="2405909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2" name="Straight Connector 31"/>
          <p:cNvCxnSpPr/>
          <p:nvPr/>
        </p:nvCxnSpPr>
        <p:spPr>
          <a:xfrm flipH="1">
            <a:off x="10951933" y="283775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0974793" y="2837757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16447754" y="2842988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7921629" y="283775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0974793" y="12692205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976769" y="6043572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7382716" y="2914816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3063034" y="3784701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532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769441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Get Person Information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175" y="5296355"/>
            <a:ext cx="2780959" cy="27809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74053" y="775414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33610" y="175957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528" y="2405909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 flipH="1">
            <a:off x="10951933" y="283775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974793" y="2837757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16447754" y="2842988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7921629" y="283775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974793" y="12692205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976769" y="6043572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7382716" y="2914816"/>
            <a:ext cx="2576050" cy="29014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3063034" y="3784701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442324" y="5616374"/>
            <a:ext cx="4463277" cy="375686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0" name="Straight Connector 19"/>
          <p:cNvCxnSpPr/>
          <p:nvPr/>
        </p:nvCxnSpPr>
        <p:spPr>
          <a:xfrm>
            <a:off x="12419465" y="6480328"/>
            <a:ext cx="448613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470744" y="5645393"/>
            <a:ext cx="2383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917581" y="7031701"/>
            <a:ext cx="277480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</a:p>
        </p:txBody>
      </p:sp>
      <p:sp>
        <p:nvSpPr>
          <p:cNvPr id="27" name="Freeform 118"/>
          <p:cNvSpPr>
            <a:spLocks noChangeArrowheads="1"/>
          </p:cNvSpPr>
          <p:nvPr/>
        </p:nvSpPr>
        <p:spPr bwMode="auto">
          <a:xfrm>
            <a:off x="15936584" y="7035033"/>
            <a:ext cx="653631" cy="653801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94195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769441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Get Person Information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175" y="5296355"/>
            <a:ext cx="2780959" cy="27809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74053" y="775414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33610" y="175957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528" y="2405909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 flipH="1">
            <a:off x="10951933" y="283775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974793" y="2837757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16447754" y="2842988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7921629" y="283775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974793" y="12692205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976769" y="6043572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7382716" y="2914816"/>
            <a:ext cx="2576050" cy="29014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3063034" y="3784701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442324" y="5616374"/>
            <a:ext cx="4463277" cy="375686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0" name="Straight Connector 19"/>
          <p:cNvCxnSpPr/>
          <p:nvPr/>
        </p:nvCxnSpPr>
        <p:spPr>
          <a:xfrm>
            <a:off x="12419465" y="6480328"/>
            <a:ext cx="448613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470744" y="5645393"/>
            <a:ext cx="2383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917581" y="7031701"/>
            <a:ext cx="277480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</a:p>
        </p:txBody>
      </p:sp>
      <p:sp>
        <p:nvSpPr>
          <p:cNvPr id="27" name="Freeform 118"/>
          <p:cNvSpPr>
            <a:spLocks noChangeArrowheads="1"/>
          </p:cNvSpPr>
          <p:nvPr/>
        </p:nvSpPr>
        <p:spPr bwMode="auto">
          <a:xfrm>
            <a:off x="15936584" y="7035033"/>
            <a:ext cx="653631" cy="653801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6976769" y="7678032"/>
            <a:ext cx="3308663" cy="108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742796" y="775414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Describe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565" y="6609423"/>
            <a:ext cx="1144725" cy="114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4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727" y="6430429"/>
            <a:ext cx="3770789" cy="349052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09902" y="10782127"/>
            <a:ext cx="36215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Identify Person</a:t>
            </a:r>
            <a:endParaRPr lang="vi-VN" sz="4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94866" y="10782126"/>
            <a:ext cx="3801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Identify Objects</a:t>
            </a:r>
            <a:endParaRPr lang="vi-VN" sz="4000" dirty="0"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806" y="6464476"/>
            <a:ext cx="3697226" cy="342243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52052" y="3792169"/>
            <a:ext cx="229903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latin typeface="+mj-lt"/>
              </a:rPr>
              <a:t>See4U can identify common Objects around the house</a:t>
            </a:r>
            <a:endParaRPr lang="vi-VN" sz="4800" dirty="0">
              <a:latin typeface="+mj-lt"/>
            </a:endParaRPr>
          </a:p>
        </p:txBody>
      </p:sp>
      <p:sp>
        <p:nvSpPr>
          <p:cNvPr id="20" name="Rectangle 1"/>
          <p:cNvSpPr>
            <a:spLocks/>
          </p:cNvSpPr>
          <p:nvPr/>
        </p:nvSpPr>
        <p:spPr bwMode="auto">
          <a:xfrm>
            <a:off x="1705754" y="1108042"/>
            <a:ext cx="413414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30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99344" y="4724400"/>
            <a:ext cx="7826181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u="sng" dirty="0" smtClean="0">
                <a:latin typeface="+mj-lt"/>
              </a:rPr>
              <a:t>Demo</a:t>
            </a:r>
            <a:endParaRPr lang="en-US" sz="8000" b="1" u="sng" dirty="0" smtClean="0">
              <a:latin typeface="+mj-lt"/>
            </a:endParaRPr>
          </a:p>
          <a:p>
            <a:pPr algn="ctr"/>
            <a:endParaRPr lang="en-US" sz="6000" b="1" u="sng" dirty="0" smtClean="0">
              <a:latin typeface="+mj-lt"/>
            </a:endParaRPr>
          </a:p>
          <a:p>
            <a:pPr algn="ctr"/>
            <a:r>
              <a:rPr lang="en-US" sz="8000" dirty="0" smtClean="0">
                <a:latin typeface="+mj-lt"/>
              </a:rPr>
              <a:t>Identify a Person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257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67859" y="58167"/>
            <a:ext cx="616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+mj-lt"/>
              </a:rPr>
              <a:t>Person Identification</a:t>
            </a:r>
            <a:endParaRPr lang="vi-VN" sz="1800" dirty="0">
              <a:latin typeface="+mj-lt"/>
            </a:endParaRPr>
          </a:p>
        </p:txBody>
      </p:sp>
      <p:sp>
        <p:nvSpPr>
          <p:cNvPr id="7" name="Rectangle 1"/>
          <p:cNvSpPr>
            <a:spLocks/>
          </p:cNvSpPr>
          <p:nvPr/>
        </p:nvSpPr>
        <p:spPr bwMode="auto">
          <a:xfrm>
            <a:off x="1678014" y="1109487"/>
            <a:ext cx="11607345" cy="892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799" dirty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Identify a Person</a:t>
            </a:r>
          </a:p>
        </p:txBody>
      </p:sp>
      <p:sp>
        <p:nvSpPr>
          <p:cNvPr id="8" name="Rectangle 7"/>
          <p:cNvSpPr/>
          <p:nvPr/>
        </p:nvSpPr>
        <p:spPr>
          <a:xfrm>
            <a:off x="1748971" y="2206162"/>
            <a:ext cx="1063377" cy="569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2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8971" y="2206162"/>
            <a:ext cx="1063377" cy="569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859" y="58167"/>
            <a:ext cx="616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+mj-lt"/>
              </a:rPr>
              <a:t>Person Identification</a:t>
            </a:r>
            <a:endParaRPr lang="vi-VN" sz="1800" dirty="0">
              <a:latin typeface="+mj-lt"/>
            </a:endParaRPr>
          </a:p>
        </p:txBody>
      </p:sp>
      <p:sp>
        <p:nvSpPr>
          <p:cNvPr id="8" name="Rectangle 1"/>
          <p:cNvSpPr>
            <a:spLocks/>
          </p:cNvSpPr>
          <p:nvPr/>
        </p:nvSpPr>
        <p:spPr bwMode="auto">
          <a:xfrm>
            <a:off x="1678014" y="1109487"/>
            <a:ext cx="11607345" cy="892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799" dirty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Identify a Person</a:t>
            </a:r>
          </a:p>
        </p:txBody>
      </p:sp>
      <p:pic>
        <p:nvPicPr>
          <p:cNvPr id="9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4785" y="5983631"/>
            <a:ext cx="4418449" cy="609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loud Callout 9"/>
          <p:cNvSpPr/>
          <p:nvPr/>
        </p:nvSpPr>
        <p:spPr>
          <a:xfrm>
            <a:off x="14815772" y="2001859"/>
            <a:ext cx="7584370" cy="3981771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800"/>
          </a:p>
        </p:txBody>
      </p:sp>
      <p:sp>
        <p:nvSpPr>
          <p:cNvPr id="11" name="TextBox 10"/>
          <p:cNvSpPr txBox="1"/>
          <p:nvPr/>
        </p:nvSpPr>
        <p:spPr>
          <a:xfrm>
            <a:off x="16601626" y="2838884"/>
            <a:ext cx="4379159" cy="230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198" dirty="0">
                <a:latin typeface="+mj-lt"/>
              </a:rPr>
              <a:t>Oh it’s </a:t>
            </a:r>
          </a:p>
          <a:p>
            <a:r>
              <a:rPr lang="en-US" sz="7198" dirty="0">
                <a:latin typeface="+mj-lt"/>
              </a:rPr>
              <a:t>Mr. Thanh</a:t>
            </a:r>
            <a:endParaRPr lang="vi-VN" sz="7198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64407" y="4290035"/>
            <a:ext cx="10561929" cy="3138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2714" indent="-1142714">
              <a:buFont typeface="Wingdings" panose="05000000000000000000" pitchFamily="2" charset="2"/>
              <a:buChar char="ü"/>
            </a:pPr>
            <a:r>
              <a:rPr lang="en-US" sz="6598" dirty="0">
                <a:latin typeface="+mj-lt"/>
              </a:rPr>
              <a:t>Mr. Son is now knows who is the person calling him.</a:t>
            </a:r>
          </a:p>
        </p:txBody>
      </p:sp>
    </p:spTree>
    <p:extLst>
      <p:ext uri="{BB962C8B-B14F-4D97-AF65-F5344CB8AC3E}">
        <p14:creationId xmlns:p14="http://schemas.microsoft.com/office/powerpoint/2010/main" val="63539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8971" y="2206162"/>
            <a:ext cx="1063377" cy="569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859" y="58167"/>
            <a:ext cx="616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+mj-lt"/>
              </a:rPr>
              <a:t>Person Identification</a:t>
            </a:r>
            <a:endParaRPr lang="vi-VN" sz="1800" dirty="0">
              <a:latin typeface="+mj-lt"/>
            </a:endParaRPr>
          </a:p>
        </p:txBody>
      </p:sp>
      <p:sp>
        <p:nvSpPr>
          <p:cNvPr id="8" name="Rectangle 1"/>
          <p:cNvSpPr>
            <a:spLocks/>
          </p:cNvSpPr>
          <p:nvPr/>
        </p:nvSpPr>
        <p:spPr bwMode="auto">
          <a:xfrm>
            <a:off x="1678014" y="1109487"/>
            <a:ext cx="11607345" cy="892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799" dirty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Identify a Person</a:t>
            </a:r>
          </a:p>
        </p:txBody>
      </p:sp>
      <p:pic>
        <p:nvPicPr>
          <p:cNvPr id="9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4785" y="5983631"/>
            <a:ext cx="4418449" cy="609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264407" y="4290035"/>
            <a:ext cx="10561929" cy="6184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2714" indent="-1142714">
              <a:buFont typeface="Wingdings" panose="05000000000000000000" pitchFamily="2" charset="2"/>
              <a:buChar char="ü"/>
            </a:pPr>
            <a:r>
              <a:rPr lang="en-US" sz="6598" dirty="0">
                <a:latin typeface="+mj-lt"/>
              </a:rPr>
              <a:t>Mr. Son is now knows who is the person calling him.</a:t>
            </a:r>
          </a:p>
          <a:p>
            <a:pPr marL="1142714" indent="-1142714">
              <a:buFont typeface="Wingdings" panose="05000000000000000000" pitchFamily="2" charset="2"/>
              <a:buChar char="ü"/>
            </a:pPr>
            <a:endParaRPr lang="en-US" sz="6598" dirty="0">
              <a:latin typeface="+mj-lt"/>
            </a:endParaRPr>
          </a:p>
          <a:p>
            <a:pPr marL="1142714" indent="-1142714">
              <a:buFont typeface="Wingdings" panose="05000000000000000000" pitchFamily="2" charset="2"/>
              <a:buChar char="ü"/>
            </a:pPr>
            <a:r>
              <a:rPr lang="en-US" sz="6598" dirty="0">
                <a:latin typeface="+mj-lt"/>
              </a:rPr>
              <a:t>He can greet him back now.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15117316" y="3076291"/>
            <a:ext cx="6753573" cy="2602922"/>
          </a:xfrm>
          <a:prstGeom prst="wedgeEllipseCallout">
            <a:avLst>
              <a:gd name="adj1" fmla="val -44699"/>
              <a:gd name="adj2" fmla="val 5233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800"/>
          </a:p>
        </p:txBody>
      </p:sp>
      <p:sp>
        <p:nvSpPr>
          <p:cNvPr id="15" name="TextBox 14"/>
          <p:cNvSpPr txBox="1"/>
          <p:nvPr/>
        </p:nvSpPr>
        <p:spPr>
          <a:xfrm>
            <a:off x="16047501" y="3736181"/>
            <a:ext cx="5462535" cy="110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598" dirty="0">
                <a:latin typeface="+mj-lt"/>
              </a:rPr>
              <a:t>Hello, Thanh !</a:t>
            </a:r>
          </a:p>
        </p:txBody>
      </p:sp>
    </p:spTree>
    <p:extLst>
      <p:ext uri="{BB962C8B-B14F-4D97-AF65-F5344CB8AC3E}">
        <p14:creationId xmlns:p14="http://schemas.microsoft.com/office/powerpoint/2010/main" val="246718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7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1" r="20170" b="4935"/>
          <a:stretch/>
        </p:blipFill>
        <p:spPr>
          <a:xfrm>
            <a:off x="12527280" y="5483543"/>
            <a:ext cx="3962400" cy="6464617"/>
          </a:xfrm>
          <a:prstGeom prst="rect">
            <a:avLst/>
          </a:prstGeom>
        </p:spPr>
      </p:pic>
      <p:sp>
        <p:nvSpPr>
          <p:cNvPr id="12" name="Oval Callout 11"/>
          <p:cNvSpPr/>
          <p:nvPr/>
        </p:nvSpPr>
        <p:spPr>
          <a:xfrm>
            <a:off x="15118080" y="3075306"/>
            <a:ext cx="4754880" cy="2408237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TextBox 12"/>
          <p:cNvSpPr txBox="1"/>
          <p:nvPr/>
        </p:nvSpPr>
        <p:spPr>
          <a:xfrm>
            <a:off x="15986760" y="3648780"/>
            <a:ext cx="3017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latin typeface="+mj-lt"/>
              </a:rPr>
              <a:t>Hello !</a:t>
            </a:r>
            <a:endParaRPr lang="vi-VN" sz="7200" b="1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691264" y="12344399"/>
            <a:ext cx="4962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Thanh</a:t>
            </a:r>
            <a:endParaRPr lang="vi-VN" sz="6000" dirty="0">
              <a:latin typeface="+mj-lt"/>
            </a:endParaRPr>
          </a:p>
        </p:txBody>
      </p:sp>
      <p:sp>
        <p:nvSpPr>
          <p:cNvPr id="16" name="Rectangle 1"/>
          <p:cNvSpPr>
            <a:spLocks/>
          </p:cNvSpPr>
          <p:nvPr/>
        </p:nvSpPr>
        <p:spPr bwMode="auto">
          <a:xfrm>
            <a:off x="1675274" y="1108042"/>
            <a:ext cx="203902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Result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9" name="Oval Callout 18"/>
          <p:cNvSpPr/>
          <p:nvPr/>
        </p:nvSpPr>
        <p:spPr>
          <a:xfrm>
            <a:off x="3941658" y="2841749"/>
            <a:ext cx="5665788" cy="2875349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TextBox 19"/>
          <p:cNvSpPr txBox="1"/>
          <p:nvPr/>
        </p:nvSpPr>
        <p:spPr>
          <a:xfrm>
            <a:off x="5289867" y="3094782"/>
            <a:ext cx="34540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latin typeface="+mj-lt"/>
              </a:rPr>
              <a:t>Hello Thanh !</a:t>
            </a:r>
            <a:endParaRPr lang="vi-VN" sz="7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2384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46250" y="6034771"/>
            <a:ext cx="9845982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3800" b="1" smtClean="0">
                <a:solidFill>
                  <a:schemeClr val="bg1"/>
                </a:solidFill>
                <a:latin typeface="Lato Regular"/>
                <a:cs typeface="Lato Regular"/>
              </a:rPr>
              <a:t>Introduction</a:t>
            </a:r>
            <a:endParaRPr lang="en-US" sz="138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26924" y="53169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sp>
        <p:nvSpPr>
          <p:cNvPr id="14" name="Freeform 13"/>
          <p:cNvSpPr/>
          <p:nvPr/>
        </p:nvSpPr>
        <p:spPr>
          <a:xfrm flipH="1">
            <a:off x="-1" y="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746250" y="5702372"/>
            <a:ext cx="9363875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 smtClean="0">
                <a:solidFill>
                  <a:schemeClr val="bg1"/>
                </a:solidFill>
                <a:latin typeface="Lato Regular"/>
                <a:cs typeface="Lato Regular"/>
              </a:rPr>
              <a:t>Real-time </a:t>
            </a:r>
          </a:p>
          <a:p>
            <a:pPr>
              <a:lnSpc>
                <a:spcPct val="80000"/>
              </a:lnSpc>
            </a:pPr>
            <a:r>
              <a:rPr lang="en-US" sz="9600" b="1" dirty="0" smtClean="0">
                <a:solidFill>
                  <a:schemeClr val="bg1"/>
                </a:solidFill>
                <a:latin typeface="Lato Regular"/>
                <a:cs typeface="Lato Regular"/>
              </a:rPr>
              <a:t>Face Recognition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326924" y="529462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89023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76" y="709608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4413203" y="1466641"/>
            <a:ext cx="7719082" cy="5629441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5561119" y="2579321"/>
            <a:ext cx="56860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This is great, but do I have to give the command every time ?</a:t>
            </a:r>
            <a:endParaRPr lang="vi-VN" sz="54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28084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Scenario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538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76" y="709608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4413203" y="1466641"/>
            <a:ext cx="7719082" cy="5629441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5561119" y="2579321"/>
            <a:ext cx="56860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This is great, but do I have to give the command every time ?</a:t>
            </a:r>
            <a:endParaRPr lang="vi-VN" sz="54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280201" y="2579321"/>
            <a:ext cx="1004884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Giving command every time Mr. Son meets somebody </a:t>
            </a:r>
            <a:r>
              <a:rPr lang="en-US" sz="6000" dirty="0">
                <a:latin typeface="+mj-lt"/>
              </a:rPr>
              <a:t>is pretty </a:t>
            </a:r>
            <a:r>
              <a:rPr lang="en-US" sz="6000" dirty="0" smtClean="0">
                <a:latin typeface="+mj-lt"/>
              </a:rPr>
              <a:t>inconvenient.</a:t>
            </a:r>
          </a:p>
          <a:p>
            <a:endParaRPr lang="en-US" sz="6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913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131845" y="9865895"/>
            <a:ext cx="4022429" cy="11157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76" y="709608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4413203" y="1466641"/>
            <a:ext cx="7719082" cy="5629441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5561119" y="2579321"/>
            <a:ext cx="56860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This is great, but do I have to give the command every time ?</a:t>
            </a:r>
            <a:endParaRPr lang="vi-VN" sz="54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280201" y="2579321"/>
            <a:ext cx="10048846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Giving command every time Mr. Son meets somebody </a:t>
            </a:r>
            <a:r>
              <a:rPr lang="en-US" sz="6000" dirty="0">
                <a:latin typeface="+mj-lt"/>
              </a:rPr>
              <a:t>is pretty </a:t>
            </a:r>
            <a:r>
              <a:rPr lang="en-US" sz="6000" dirty="0" smtClean="0">
                <a:latin typeface="+mj-lt"/>
              </a:rPr>
              <a:t>inconvenient.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6000" dirty="0" smtClean="0">
              <a:latin typeface="+mj-lt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Is there a way that can help Mr. Son Identify person more comfortably ? Or “Hand-free” ?</a:t>
            </a:r>
          </a:p>
        </p:txBody>
      </p:sp>
    </p:spTree>
    <p:extLst>
      <p:ext uri="{BB962C8B-B14F-4D97-AF65-F5344CB8AC3E}">
        <p14:creationId xmlns:p14="http://schemas.microsoft.com/office/powerpoint/2010/main" val="191612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26978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02856" y="5805205"/>
            <a:ext cx="147639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Real-time Identification Process</a:t>
            </a:r>
            <a:endParaRPr lang="vi-VN" sz="8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0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727" y="6430429"/>
            <a:ext cx="3770789" cy="349052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09902" y="10782127"/>
            <a:ext cx="36215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Identify Person</a:t>
            </a:r>
            <a:endParaRPr lang="vi-VN" sz="4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94866" y="10782126"/>
            <a:ext cx="3801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Identify Objects</a:t>
            </a:r>
            <a:endParaRPr lang="vi-VN" sz="4000" dirty="0"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806" y="6464476"/>
            <a:ext cx="3697226" cy="342243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475938" y="10782127"/>
            <a:ext cx="2015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Training</a:t>
            </a:r>
            <a:endParaRPr lang="vi-VN" sz="4000" dirty="0">
              <a:latin typeface="+mj-lt"/>
            </a:endParaRPr>
          </a:p>
        </p:txBody>
      </p:sp>
      <p:grpSp>
        <p:nvGrpSpPr>
          <p:cNvPr id="17" name="Group 25554"/>
          <p:cNvGrpSpPr/>
          <p:nvPr/>
        </p:nvGrpSpPr>
        <p:grpSpPr>
          <a:xfrm>
            <a:off x="14342638" y="6920569"/>
            <a:ext cx="2281894" cy="3000386"/>
            <a:chOff x="0" y="0"/>
            <a:chExt cx="3424644" cy="4502949"/>
          </a:xfrm>
          <a:solidFill>
            <a:schemeClr val="tx1">
              <a:lumMod val="50000"/>
            </a:schemeClr>
          </a:solidFill>
        </p:grpSpPr>
        <p:sp>
          <p:nvSpPr>
            <p:cNvPr id="18" name="Shape 25552"/>
            <p:cNvSpPr/>
            <p:nvPr/>
          </p:nvSpPr>
          <p:spPr>
            <a:xfrm>
              <a:off x="1088928" y="3495385"/>
              <a:ext cx="1246787" cy="1007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2" y="0"/>
                  </a:moveTo>
                  <a:cubicBezTo>
                    <a:pt x="789" y="0"/>
                    <a:pt x="0" y="971"/>
                    <a:pt x="0" y="2173"/>
                  </a:cubicBezTo>
                  <a:cubicBezTo>
                    <a:pt x="0" y="3375"/>
                    <a:pt x="789" y="4346"/>
                    <a:pt x="1762" y="4346"/>
                  </a:cubicBezTo>
                  <a:lnTo>
                    <a:pt x="19844" y="4346"/>
                  </a:lnTo>
                  <a:cubicBezTo>
                    <a:pt x="20816" y="4346"/>
                    <a:pt x="21600" y="3375"/>
                    <a:pt x="21600" y="2173"/>
                  </a:cubicBezTo>
                  <a:cubicBezTo>
                    <a:pt x="21600" y="971"/>
                    <a:pt x="20816" y="0"/>
                    <a:pt x="19844" y="0"/>
                  </a:cubicBezTo>
                  <a:lnTo>
                    <a:pt x="1762" y="0"/>
                  </a:lnTo>
                  <a:close/>
                  <a:moveTo>
                    <a:pt x="1762" y="5941"/>
                  </a:moveTo>
                  <a:cubicBezTo>
                    <a:pt x="789" y="5941"/>
                    <a:pt x="0" y="6911"/>
                    <a:pt x="0" y="8114"/>
                  </a:cubicBezTo>
                  <a:cubicBezTo>
                    <a:pt x="0" y="9316"/>
                    <a:pt x="789" y="10295"/>
                    <a:pt x="1762" y="10295"/>
                  </a:cubicBezTo>
                  <a:lnTo>
                    <a:pt x="19844" y="10295"/>
                  </a:lnTo>
                  <a:cubicBezTo>
                    <a:pt x="20816" y="10295"/>
                    <a:pt x="21600" y="9316"/>
                    <a:pt x="21600" y="8114"/>
                  </a:cubicBezTo>
                  <a:cubicBezTo>
                    <a:pt x="21600" y="6911"/>
                    <a:pt x="20816" y="5941"/>
                    <a:pt x="19844" y="5941"/>
                  </a:cubicBezTo>
                  <a:lnTo>
                    <a:pt x="1762" y="5941"/>
                  </a:lnTo>
                  <a:close/>
                  <a:moveTo>
                    <a:pt x="2935" y="11890"/>
                  </a:moveTo>
                  <a:cubicBezTo>
                    <a:pt x="2935" y="17257"/>
                    <a:pt x="6463" y="21600"/>
                    <a:pt x="10806" y="21600"/>
                  </a:cubicBezTo>
                  <a:cubicBezTo>
                    <a:pt x="15149" y="21600"/>
                    <a:pt x="18665" y="17257"/>
                    <a:pt x="18665" y="11890"/>
                  </a:cubicBezTo>
                  <a:lnTo>
                    <a:pt x="2935" y="1189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>
                <a:latin typeface="Lato Light"/>
                <a:cs typeface="Lato Light"/>
              </a:endParaRPr>
            </a:p>
          </p:txBody>
        </p:sp>
        <p:sp>
          <p:nvSpPr>
            <p:cNvPr id="19" name="Shape 25553"/>
            <p:cNvSpPr/>
            <p:nvPr/>
          </p:nvSpPr>
          <p:spPr>
            <a:xfrm rot="10800000" flipH="1">
              <a:off x="0" y="-1"/>
              <a:ext cx="3424644" cy="3343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7049" y="0"/>
                  </a:moveTo>
                  <a:cubicBezTo>
                    <a:pt x="6119" y="0"/>
                    <a:pt x="5347" y="496"/>
                    <a:pt x="4884" y="1296"/>
                  </a:cubicBezTo>
                  <a:cubicBezTo>
                    <a:pt x="4879" y="1304"/>
                    <a:pt x="4873" y="1309"/>
                    <a:pt x="4868" y="1317"/>
                  </a:cubicBezTo>
                  <a:cubicBezTo>
                    <a:pt x="4579" y="1826"/>
                    <a:pt x="4414" y="2458"/>
                    <a:pt x="4414" y="3163"/>
                  </a:cubicBezTo>
                  <a:cubicBezTo>
                    <a:pt x="4414" y="4287"/>
                    <a:pt x="4946" y="5167"/>
                    <a:pt x="5927" y="5792"/>
                  </a:cubicBezTo>
                  <a:cubicBezTo>
                    <a:pt x="6617" y="6233"/>
                    <a:pt x="7467" y="6205"/>
                    <a:pt x="8458" y="5707"/>
                  </a:cubicBezTo>
                  <a:cubicBezTo>
                    <a:pt x="8616" y="5627"/>
                    <a:pt x="8806" y="5692"/>
                    <a:pt x="8884" y="5853"/>
                  </a:cubicBezTo>
                  <a:cubicBezTo>
                    <a:pt x="8961" y="6015"/>
                    <a:pt x="8898" y="6210"/>
                    <a:pt x="8740" y="6290"/>
                  </a:cubicBezTo>
                  <a:cubicBezTo>
                    <a:pt x="7244" y="7042"/>
                    <a:pt x="6200" y="6737"/>
                    <a:pt x="5588" y="6347"/>
                  </a:cubicBezTo>
                  <a:cubicBezTo>
                    <a:pt x="4260" y="5500"/>
                    <a:pt x="3777" y="4241"/>
                    <a:pt x="3777" y="3163"/>
                  </a:cubicBezTo>
                  <a:cubicBezTo>
                    <a:pt x="3777" y="2561"/>
                    <a:pt x="3881" y="2004"/>
                    <a:pt x="4068" y="1512"/>
                  </a:cubicBezTo>
                  <a:cubicBezTo>
                    <a:pt x="2816" y="1773"/>
                    <a:pt x="1899" y="2928"/>
                    <a:pt x="1899" y="4353"/>
                  </a:cubicBezTo>
                  <a:cubicBezTo>
                    <a:pt x="1899" y="4842"/>
                    <a:pt x="1943" y="4968"/>
                    <a:pt x="2050" y="5275"/>
                  </a:cubicBezTo>
                  <a:cubicBezTo>
                    <a:pt x="2074" y="5342"/>
                    <a:pt x="2101" y="5418"/>
                    <a:pt x="2130" y="5503"/>
                  </a:cubicBezTo>
                  <a:cubicBezTo>
                    <a:pt x="2186" y="5673"/>
                    <a:pt x="2093" y="5857"/>
                    <a:pt x="1927" y="5915"/>
                  </a:cubicBezTo>
                  <a:cubicBezTo>
                    <a:pt x="1893" y="5926"/>
                    <a:pt x="1861" y="5935"/>
                    <a:pt x="1827" y="5935"/>
                  </a:cubicBezTo>
                  <a:cubicBezTo>
                    <a:pt x="1694" y="5935"/>
                    <a:pt x="1570" y="5847"/>
                    <a:pt x="1525" y="5711"/>
                  </a:cubicBezTo>
                  <a:cubicBezTo>
                    <a:pt x="1498" y="5630"/>
                    <a:pt x="1471" y="5559"/>
                    <a:pt x="1449" y="5495"/>
                  </a:cubicBezTo>
                  <a:cubicBezTo>
                    <a:pt x="1402" y="5361"/>
                    <a:pt x="1367" y="5252"/>
                    <a:pt x="1338" y="5136"/>
                  </a:cubicBezTo>
                  <a:cubicBezTo>
                    <a:pt x="965" y="5547"/>
                    <a:pt x="725" y="6087"/>
                    <a:pt x="645" y="7023"/>
                  </a:cubicBezTo>
                  <a:cubicBezTo>
                    <a:pt x="1242" y="6525"/>
                    <a:pt x="2001" y="6224"/>
                    <a:pt x="2830" y="6224"/>
                  </a:cubicBezTo>
                  <a:cubicBezTo>
                    <a:pt x="2831" y="6224"/>
                    <a:pt x="2834" y="6224"/>
                    <a:pt x="2834" y="6224"/>
                  </a:cubicBezTo>
                  <a:cubicBezTo>
                    <a:pt x="3606" y="6224"/>
                    <a:pt x="4337" y="6477"/>
                    <a:pt x="4947" y="6958"/>
                  </a:cubicBezTo>
                  <a:cubicBezTo>
                    <a:pt x="5087" y="7068"/>
                    <a:pt x="5111" y="7276"/>
                    <a:pt x="5003" y="7419"/>
                  </a:cubicBezTo>
                  <a:cubicBezTo>
                    <a:pt x="4896" y="7562"/>
                    <a:pt x="4697" y="7586"/>
                    <a:pt x="4557" y="7476"/>
                  </a:cubicBezTo>
                  <a:cubicBezTo>
                    <a:pt x="4059" y="7083"/>
                    <a:pt x="3461" y="6877"/>
                    <a:pt x="2830" y="6877"/>
                  </a:cubicBezTo>
                  <a:cubicBezTo>
                    <a:pt x="1269" y="6877"/>
                    <a:pt x="0" y="8176"/>
                    <a:pt x="0" y="9775"/>
                  </a:cubicBezTo>
                  <a:cubicBezTo>
                    <a:pt x="0" y="10440"/>
                    <a:pt x="216" y="11066"/>
                    <a:pt x="621" y="11585"/>
                  </a:cubicBezTo>
                  <a:cubicBezTo>
                    <a:pt x="626" y="11591"/>
                    <a:pt x="629" y="11599"/>
                    <a:pt x="633" y="11605"/>
                  </a:cubicBezTo>
                  <a:cubicBezTo>
                    <a:pt x="640" y="11616"/>
                    <a:pt x="647" y="11626"/>
                    <a:pt x="653" y="11638"/>
                  </a:cubicBezTo>
                  <a:cubicBezTo>
                    <a:pt x="658" y="11647"/>
                    <a:pt x="661" y="11657"/>
                    <a:pt x="665" y="11666"/>
                  </a:cubicBezTo>
                  <a:cubicBezTo>
                    <a:pt x="669" y="11676"/>
                    <a:pt x="674" y="11684"/>
                    <a:pt x="677" y="11695"/>
                  </a:cubicBezTo>
                  <a:cubicBezTo>
                    <a:pt x="680" y="11705"/>
                    <a:pt x="679" y="11713"/>
                    <a:pt x="681" y="11723"/>
                  </a:cubicBezTo>
                  <a:cubicBezTo>
                    <a:pt x="683" y="11734"/>
                    <a:pt x="688" y="11745"/>
                    <a:pt x="689" y="11756"/>
                  </a:cubicBezTo>
                  <a:cubicBezTo>
                    <a:pt x="690" y="11766"/>
                    <a:pt x="689" y="11778"/>
                    <a:pt x="689" y="11788"/>
                  </a:cubicBezTo>
                  <a:cubicBezTo>
                    <a:pt x="689" y="11799"/>
                    <a:pt x="690" y="11810"/>
                    <a:pt x="689" y="11821"/>
                  </a:cubicBezTo>
                  <a:cubicBezTo>
                    <a:pt x="688" y="11834"/>
                    <a:pt x="683" y="11845"/>
                    <a:pt x="681" y="11858"/>
                  </a:cubicBezTo>
                  <a:cubicBezTo>
                    <a:pt x="679" y="11865"/>
                    <a:pt x="679" y="11871"/>
                    <a:pt x="677" y="11878"/>
                  </a:cubicBezTo>
                  <a:lnTo>
                    <a:pt x="669" y="11907"/>
                  </a:lnTo>
                  <a:cubicBezTo>
                    <a:pt x="595" y="12167"/>
                    <a:pt x="546" y="12341"/>
                    <a:pt x="546" y="12596"/>
                  </a:cubicBezTo>
                  <a:cubicBezTo>
                    <a:pt x="546" y="13181"/>
                    <a:pt x="753" y="13727"/>
                    <a:pt x="1174" y="14255"/>
                  </a:cubicBezTo>
                  <a:cubicBezTo>
                    <a:pt x="1331" y="13954"/>
                    <a:pt x="1541" y="13684"/>
                    <a:pt x="1799" y="13456"/>
                  </a:cubicBezTo>
                  <a:cubicBezTo>
                    <a:pt x="2333" y="12983"/>
                    <a:pt x="3324" y="12473"/>
                    <a:pt x="5027" y="12726"/>
                  </a:cubicBezTo>
                  <a:cubicBezTo>
                    <a:pt x="5201" y="12752"/>
                    <a:pt x="5323" y="12919"/>
                    <a:pt x="5298" y="13097"/>
                  </a:cubicBezTo>
                  <a:cubicBezTo>
                    <a:pt x="5272" y="13275"/>
                    <a:pt x="5110" y="13397"/>
                    <a:pt x="4936" y="13370"/>
                  </a:cubicBezTo>
                  <a:cubicBezTo>
                    <a:pt x="3776" y="13197"/>
                    <a:pt x="2838" y="13399"/>
                    <a:pt x="2217" y="13949"/>
                  </a:cubicBezTo>
                  <a:cubicBezTo>
                    <a:pt x="1740" y="14371"/>
                    <a:pt x="1477" y="14979"/>
                    <a:pt x="1477" y="15665"/>
                  </a:cubicBezTo>
                  <a:cubicBezTo>
                    <a:pt x="1477" y="16627"/>
                    <a:pt x="2368" y="17561"/>
                    <a:pt x="3204" y="17952"/>
                  </a:cubicBezTo>
                  <a:cubicBezTo>
                    <a:pt x="3207" y="17953"/>
                    <a:pt x="3206" y="17955"/>
                    <a:pt x="3208" y="17956"/>
                  </a:cubicBezTo>
                  <a:cubicBezTo>
                    <a:pt x="3218" y="17961"/>
                    <a:pt x="3227" y="17966"/>
                    <a:pt x="3236" y="17972"/>
                  </a:cubicBezTo>
                  <a:cubicBezTo>
                    <a:pt x="3245" y="17978"/>
                    <a:pt x="3256" y="17982"/>
                    <a:pt x="3264" y="17988"/>
                  </a:cubicBezTo>
                  <a:cubicBezTo>
                    <a:pt x="3272" y="17995"/>
                    <a:pt x="3280" y="18002"/>
                    <a:pt x="3288" y="18009"/>
                  </a:cubicBezTo>
                  <a:cubicBezTo>
                    <a:pt x="3295" y="18016"/>
                    <a:pt x="3301" y="18026"/>
                    <a:pt x="3308" y="18033"/>
                  </a:cubicBezTo>
                  <a:cubicBezTo>
                    <a:pt x="3314" y="18041"/>
                    <a:pt x="3322" y="18049"/>
                    <a:pt x="3328" y="18058"/>
                  </a:cubicBezTo>
                  <a:cubicBezTo>
                    <a:pt x="3334" y="18067"/>
                    <a:pt x="3338" y="18073"/>
                    <a:pt x="3344" y="18082"/>
                  </a:cubicBezTo>
                  <a:cubicBezTo>
                    <a:pt x="3348" y="18090"/>
                    <a:pt x="3352" y="18102"/>
                    <a:pt x="3355" y="18111"/>
                  </a:cubicBezTo>
                  <a:cubicBezTo>
                    <a:pt x="3361" y="18122"/>
                    <a:pt x="3368" y="18132"/>
                    <a:pt x="3371" y="18143"/>
                  </a:cubicBezTo>
                  <a:cubicBezTo>
                    <a:pt x="3372" y="18146"/>
                    <a:pt x="3375" y="18145"/>
                    <a:pt x="3375" y="18147"/>
                  </a:cubicBezTo>
                  <a:cubicBezTo>
                    <a:pt x="3781" y="19429"/>
                    <a:pt x="4378" y="19894"/>
                    <a:pt x="5827" y="19961"/>
                  </a:cubicBezTo>
                  <a:cubicBezTo>
                    <a:pt x="5800" y="19794"/>
                    <a:pt x="5783" y="19625"/>
                    <a:pt x="5783" y="19452"/>
                  </a:cubicBezTo>
                  <a:cubicBezTo>
                    <a:pt x="5783" y="17906"/>
                    <a:pt x="6913" y="16647"/>
                    <a:pt x="8299" y="16647"/>
                  </a:cubicBezTo>
                  <a:cubicBezTo>
                    <a:pt x="8400" y="16647"/>
                    <a:pt x="8501" y="16655"/>
                    <a:pt x="8601" y="16668"/>
                  </a:cubicBezTo>
                  <a:cubicBezTo>
                    <a:pt x="8775" y="16691"/>
                    <a:pt x="8898" y="16852"/>
                    <a:pt x="8876" y="17031"/>
                  </a:cubicBezTo>
                  <a:cubicBezTo>
                    <a:pt x="8853" y="17209"/>
                    <a:pt x="8694" y="17334"/>
                    <a:pt x="8517" y="17312"/>
                  </a:cubicBezTo>
                  <a:cubicBezTo>
                    <a:pt x="8445" y="17302"/>
                    <a:pt x="8373" y="17300"/>
                    <a:pt x="8299" y="17300"/>
                  </a:cubicBezTo>
                  <a:cubicBezTo>
                    <a:pt x="7264" y="17300"/>
                    <a:pt x="6420" y="18266"/>
                    <a:pt x="6420" y="19452"/>
                  </a:cubicBezTo>
                  <a:cubicBezTo>
                    <a:pt x="6420" y="19914"/>
                    <a:pt x="6548" y="20352"/>
                    <a:pt x="6786" y="20724"/>
                  </a:cubicBezTo>
                  <a:cubicBezTo>
                    <a:pt x="7139" y="21274"/>
                    <a:pt x="7704" y="21600"/>
                    <a:pt x="8299" y="21600"/>
                  </a:cubicBezTo>
                  <a:cubicBezTo>
                    <a:pt x="9392" y="21600"/>
                    <a:pt x="9883" y="20523"/>
                    <a:pt x="9883" y="19452"/>
                  </a:cubicBezTo>
                  <a:cubicBezTo>
                    <a:pt x="9883" y="19412"/>
                    <a:pt x="9881" y="17747"/>
                    <a:pt x="9879" y="15473"/>
                  </a:cubicBezTo>
                  <a:cubicBezTo>
                    <a:pt x="9879" y="15473"/>
                    <a:pt x="9879" y="15470"/>
                    <a:pt x="9879" y="15469"/>
                  </a:cubicBezTo>
                  <a:cubicBezTo>
                    <a:pt x="9876" y="12424"/>
                    <a:pt x="7611" y="10215"/>
                    <a:pt x="4494" y="10215"/>
                  </a:cubicBezTo>
                  <a:cubicBezTo>
                    <a:pt x="3556" y="10215"/>
                    <a:pt x="2628" y="10446"/>
                    <a:pt x="1811" y="10879"/>
                  </a:cubicBezTo>
                  <a:cubicBezTo>
                    <a:pt x="1655" y="10962"/>
                    <a:pt x="1462" y="10897"/>
                    <a:pt x="1381" y="10737"/>
                  </a:cubicBezTo>
                  <a:cubicBezTo>
                    <a:pt x="1301" y="10577"/>
                    <a:pt x="1361" y="10384"/>
                    <a:pt x="1517" y="10301"/>
                  </a:cubicBezTo>
                  <a:cubicBezTo>
                    <a:pt x="2424" y="9819"/>
                    <a:pt x="3454" y="9563"/>
                    <a:pt x="4494" y="9563"/>
                  </a:cubicBezTo>
                  <a:cubicBezTo>
                    <a:pt x="6939" y="9563"/>
                    <a:pt x="8911" y="10787"/>
                    <a:pt x="9875" y="12697"/>
                  </a:cubicBezTo>
                  <a:cubicBezTo>
                    <a:pt x="9870" y="9079"/>
                    <a:pt x="9863" y="5013"/>
                    <a:pt x="9855" y="3273"/>
                  </a:cubicBezTo>
                  <a:lnTo>
                    <a:pt x="9855" y="3167"/>
                  </a:lnTo>
                  <a:cubicBezTo>
                    <a:pt x="9854" y="2675"/>
                    <a:pt x="9853" y="2117"/>
                    <a:pt x="9524" y="1492"/>
                  </a:cubicBezTo>
                  <a:cubicBezTo>
                    <a:pt x="9040" y="571"/>
                    <a:pt x="8091" y="0"/>
                    <a:pt x="7049" y="0"/>
                  </a:cubicBezTo>
                  <a:close/>
                  <a:moveTo>
                    <a:pt x="14547" y="0"/>
                  </a:moveTo>
                  <a:cubicBezTo>
                    <a:pt x="13505" y="0"/>
                    <a:pt x="12556" y="571"/>
                    <a:pt x="12072" y="1492"/>
                  </a:cubicBezTo>
                  <a:cubicBezTo>
                    <a:pt x="11743" y="2117"/>
                    <a:pt x="11746" y="2675"/>
                    <a:pt x="11745" y="3167"/>
                  </a:cubicBezTo>
                  <a:lnTo>
                    <a:pt x="11741" y="3273"/>
                  </a:lnTo>
                  <a:cubicBezTo>
                    <a:pt x="11733" y="5013"/>
                    <a:pt x="11730" y="9079"/>
                    <a:pt x="11725" y="12697"/>
                  </a:cubicBezTo>
                  <a:cubicBezTo>
                    <a:pt x="12689" y="10787"/>
                    <a:pt x="14661" y="9563"/>
                    <a:pt x="17106" y="9563"/>
                  </a:cubicBezTo>
                  <a:cubicBezTo>
                    <a:pt x="18146" y="9563"/>
                    <a:pt x="19176" y="9819"/>
                    <a:pt x="20083" y="10301"/>
                  </a:cubicBezTo>
                  <a:cubicBezTo>
                    <a:pt x="20239" y="10384"/>
                    <a:pt x="20299" y="10577"/>
                    <a:pt x="20219" y="10737"/>
                  </a:cubicBezTo>
                  <a:cubicBezTo>
                    <a:pt x="20138" y="10897"/>
                    <a:pt x="19945" y="10962"/>
                    <a:pt x="19789" y="10879"/>
                  </a:cubicBezTo>
                  <a:cubicBezTo>
                    <a:pt x="18972" y="10446"/>
                    <a:pt x="18044" y="10215"/>
                    <a:pt x="17106" y="10215"/>
                  </a:cubicBezTo>
                  <a:cubicBezTo>
                    <a:pt x="13989" y="10215"/>
                    <a:pt x="11724" y="12424"/>
                    <a:pt x="11721" y="15469"/>
                  </a:cubicBezTo>
                  <a:cubicBezTo>
                    <a:pt x="11721" y="15470"/>
                    <a:pt x="11721" y="15473"/>
                    <a:pt x="11721" y="15473"/>
                  </a:cubicBezTo>
                  <a:cubicBezTo>
                    <a:pt x="11719" y="17747"/>
                    <a:pt x="11717" y="19412"/>
                    <a:pt x="11717" y="19452"/>
                  </a:cubicBezTo>
                  <a:cubicBezTo>
                    <a:pt x="11717" y="20523"/>
                    <a:pt x="12208" y="21600"/>
                    <a:pt x="13301" y="21600"/>
                  </a:cubicBezTo>
                  <a:cubicBezTo>
                    <a:pt x="13896" y="21600"/>
                    <a:pt x="14461" y="21274"/>
                    <a:pt x="14814" y="20724"/>
                  </a:cubicBezTo>
                  <a:cubicBezTo>
                    <a:pt x="15052" y="20352"/>
                    <a:pt x="15176" y="19914"/>
                    <a:pt x="15176" y="19452"/>
                  </a:cubicBezTo>
                  <a:cubicBezTo>
                    <a:pt x="15176" y="18266"/>
                    <a:pt x="14336" y="17300"/>
                    <a:pt x="13301" y="17300"/>
                  </a:cubicBezTo>
                  <a:cubicBezTo>
                    <a:pt x="13227" y="17300"/>
                    <a:pt x="13151" y="17302"/>
                    <a:pt x="13079" y="17312"/>
                  </a:cubicBezTo>
                  <a:cubicBezTo>
                    <a:pt x="12902" y="17334"/>
                    <a:pt x="12747" y="17209"/>
                    <a:pt x="12724" y="17031"/>
                  </a:cubicBezTo>
                  <a:cubicBezTo>
                    <a:pt x="12702" y="16852"/>
                    <a:pt x="12825" y="16691"/>
                    <a:pt x="12999" y="16668"/>
                  </a:cubicBezTo>
                  <a:cubicBezTo>
                    <a:pt x="13099" y="16655"/>
                    <a:pt x="13200" y="16647"/>
                    <a:pt x="13301" y="16647"/>
                  </a:cubicBezTo>
                  <a:cubicBezTo>
                    <a:pt x="14687" y="16647"/>
                    <a:pt x="15813" y="17906"/>
                    <a:pt x="15813" y="19452"/>
                  </a:cubicBezTo>
                  <a:cubicBezTo>
                    <a:pt x="15813" y="19625"/>
                    <a:pt x="15800" y="19794"/>
                    <a:pt x="15773" y="19961"/>
                  </a:cubicBezTo>
                  <a:cubicBezTo>
                    <a:pt x="17222" y="19894"/>
                    <a:pt x="17819" y="19429"/>
                    <a:pt x="18225" y="18147"/>
                  </a:cubicBezTo>
                  <a:cubicBezTo>
                    <a:pt x="18225" y="18145"/>
                    <a:pt x="18228" y="18146"/>
                    <a:pt x="18229" y="18143"/>
                  </a:cubicBezTo>
                  <a:cubicBezTo>
                    <a:pt x="18232" y="18132"/>
                    <a:pt x="18235" y="18122"/>
                    <a:pt x="18241" y="18111"/>
                  </a:cubicBezTo>
                  <a:cubicBezTo>
                    <a:pt x="18245" y="18102"/>
                    <a:pt x="18248" y="18090"/>
                    <a:pt x="18252" y="18082"/>
                  </a:cubicBezTo>
                  <a:cubicBezTo>
                    <a:pt x="18258" y="18073"/>
                    <a:pt x="18266" y="18067"/>
                    <a:pt x="18272" y="18058"/>
                  </a:cubicBezTo>
                  <a:cubicBezTo>
                    <a:pt x="18278" y="18049"/>
                    <a:pt x="18286" y="18041"/>
                    <a:pt x="18292" y="18033"/>
                  </a:cubicBezTo>
                  <a:cubicBezTo>
                    <a:pt x="18299" y="18026"/>
                    <a:pt x="18305" y="18016"/>
                    <a:pt x="18312" y="18009"/>
                  </a:cubicBezTo>
                  <a:cubicBezTo>
                    <a:pt x="18320" y="18002"/>
                    <a:pt x="18328" y="17995"/>
                    <a:pt x="18336" y="17988"/>
                  </a:cubicBezTo>
                  <a:cubicBezTo>
                    <a:pt x="18344" y="17982"/>
                    <a:pt x="18351" y="17978"/>
                    <a:pt x="18360" y="17972"/>
                  </a:cubicBezTo>
                  <a:cubicBezTo>
                    <a:pt x="18369" y="17966"/>
                    <a:pt x="18378" y="17961"/>
                    <a:pt x="18388" y="17956"/>
                  </a:cubicBezTo>
                  <a:cubicBezTo>
                    <a:pt x="18390" y="17955"/>
                    <a:pt x="18393" y="17953"/>
                    <a:pt x="18396" y="17952"/>
                  </a:cubicBezTo>
                  <a:cubicBezTo>
                    <a:pt x="19232" y="17561"/>
                    <a:pt x="20123" y="16627"/>
                    <a:pt x="20123" y="15665"/>
                  </a:cubicBezTo>
                  <a:cubicBezTo>
                    <a:pt x="20123" y="14979"/>
                    <a:pt x="19860" y="14371"/>
                    <a:pt x="19383" y="13949"/>
                  </a:cubicBezTo>
                  <a:cubicBezTo>
                    <a:pt x="18762" y="13399"/>
                    <a:pt x="17820" y="13197"/>
                    <a:pt x="16660" y="13370"/>
                  </a:cubicBezTo>
                  <a:cubicBezTo>
                    <a:pt x="16486" y="13397"/>
                    <a:pt x="16328" y="13275"/>
                    <a:pt x="16302" y="13097"/>
                  </a:cubicBezTo>
                  <a:cubicBezTo>
                    <a:pt x="16277" y="12919"/>
                    <a:pt x="16395" y="12752"/>
                    <a:pt x="16569" y="12726"/>
                  </a:cubicBezTo>
                  <a:cubicBezTo>
                    <a:pt x="18272" y="12473"/>
                    <a:pt x="19264" y="12983"/>
                    <a:pt x="19797" y="13456"/>
                  </a:cubicBezTo>
                  <a:cubicBezTo>
                    <a:pt x="20055" y="13684"/>
                    <a:pt x="20265" y="13954"/>
                    <a:pt x="20422" y="14255"/>
                  </a:cubicBezTo>
                  <a:cubicBezTo>
                    <a:pt x="20843" y="13727"/>
                    <a:pt x="21050" y="13181"/>
                    <a:pt x="21050" y="12596"/>
                  </a:cubicBezTo>
                  <a:cubicBezTo>
                    <a:pt x="21050" y="12341"/>
                    <a:pt x="21005" y="12167"/>
                    <a:pt x="20931" y="11907"/>
                  </a:cubicBezTo>
                  <a:lnTo>
                    <a:pt x="20923" y="11878"/>
                  </a:lnTo>
                  <a:cubicBezTo>
                    <a:pt x="20921" y="11871"/>
                    <a:pt x="20921" y="11865"/>
                    <a:pt x="20919" y="11858"/>
                  </a:cubicBezTo>
                  <a:cubicBezTo>
                    <a:pt x="20917" y="11845"/>
                    <a:pt x="20912" y="11834"/>
                    <a:pt x="20911" y="11821"/>
                  </a:cubicBezTo>
                  <a:cubicBezTo>
                    <a:pt x="20910" y="11810"/>
                    <a:pt x="20911" y="11799"/>
                    <a:pt x="20911" y="11788"/>
                  </a:cubicBezTo>
                  <a:cubicBezTo>
                    <a:pt x="20911" y="11778"/>
                    <a:pt x="20910" y="11766"/>
                    <a:pt x="20911" y="11756"/>
                  </a:cubicBezTo>
                  <a:cubicBezTo>
                    <a:pt x="20912" y="11745"/>
                    <a:pt x="20913" y="11734"/>
                    <a:pt x="20915" y="11723"/>
                  </a:cubicBezTo>
                  <a:cubicBezTo>
                    <a:pt x="20917" y="11713"/>
                    <a:pt x="20920" y="11705"/>
                    <a:pt x="20923" y="11695"/>
                  </a:cubicBezTo>
                  <a:cubicBezTo>
                    <a:pt x="20926" y="11684"/>
                    <a:pt x="20931" y="11676"/>
                    <a:pt x="20935" y="11666"/>
                  </a:cubicBezTo>
                  <a:cubicBezTo>
                    <a:pt x="20939" y="11657"/>
                    <a:pt x="20942" y="11647"/>
                    <a:pt x="20947" y="11638"/>
                  </a:cubicBezTo>
                  <a:cubicBezTo>
                    <a:pt x="20953" y="11626"/>
                    <a:pt x="20960" y="11616"/>
                    <a:pt x="20967" y="11605"/>
                  </a:cubicBezTo>
                  <a:cubicBezTo>
                    <a:pt x="20971" y="11599"/>
                    <a:pt x="20974" y="11591"/>
                    <a:pt x="20979" y="11585"/>
                  </a:cubicBezTo>
                  <a:cubicBezTo>
                    <a:pt x="21384" y="11066"/>
                    <a:pt x="21600" y="10440"/>
                    <a:pt x="21600" y="9775"/>
                  </a:cubicBezTo>
                  <a:cubicBezTo>
                    <a:pt x="21600" y="8176"/>
                    <a:pt x="20327" y="6877"/>
                    <a:pt x="18766" y="6877"/>
                  </a:cubicBezTo>
                  <a:cubicBezTo>
                    <a:pt x="18135" y="6877"/>
                    <a:pt x="17541" y="7083"/>
                    <a:pt x="17043" y="7476"/>
                  </a:cubicBezTo>
                  <a:cubicBezTo>
                    <a:pt x="16903" y="7586"/>
                    <a:pt x="16700" y="7562"/>
                    <a:pt x="16593" y="7419"/>
                  </a:cubicBezTo>
                  <a:cubicBezTo>
                    <a:pt x="16485" y="7276"/>
                    <a:pt x="16513" y="7068"/>
                    <a:pt x="16653" y="6958"/>
                  </a:cubicBezTo>
                  <a:cubicBezTo>
                    <a:pt x="17263" y="6477"/>
                    <a:pt x="17994" y="6224"/>
                    <a:pt x="18766" y="6224"/>
                  </a:cubicBezTo>
                  <a:cubicBezTo>
                    <a:pt x="19595" y="6224"/>
                    <a:pt x="20358" y="6525"/>
                    <a:pt x="20955" y="7023"/>
                  </a:cubicBezTo>
                  <a:cubicBezTo>
                    <a:pt x="20875" y="6087"/>
                    <a:pt x="20635" y="5547"/>
                    <a:pt x="20262" y="5136"/>
                  </a:cubicBezTo>
                  <a:cubicBezTo>
                    <a:pt x="20233" y="5252"/>
                    <a:pt x="20194" y="5361"/>
                    <a:pt x="20147" y="5495"/>
                  </a:cubicBezTo>
                  <a:cubicBezTo>
                    <a:pt x="20125" y="5559"/>
                    <a:pt x="20102" y="5630"/>
                    <a:pt x="20075" y="5711"/>
                  </a:cubicBezTo>
                  <a:cubicBezTo>
                    <a:pt x="20030" y="5847"/>
                    <a:pt x="19906" y="5935"/>
                    <a:pt x="19773" y="5935"/>
                  </a:cubicBezTo>
                  <a:cubicBezTo>
                    <a:pt x="19739" y="5935"/>
                    <a:pt x="19703" y="5926"/>
                    <a:pt x="19669" y="5915"/>
                  </a:cubicBezTo>
                  <a:cubicBezTo>
                    <a:pt x="19503" y="5857"/>
                    <a:pt x="19414" y="5673"/>
                    <a:pt x="19470" y="5503"/>
                  </a:cubicBezTo>
                  <a:cubicBezTo>
                    <a:pt x="19499" y="5418"/>
                    <a:pt x="19526" y="5342"/>
                    <a:pt x="19550" y="5275"/>
                  </a:cubicBezTo>
                  <a:cubicBezTo>
                    <a:pt x="19657" y="4968"/>
                    <a:pt x="19701" y="4842"/>
                    <a:pt x="19701" y="4353"/>
                  </a:cubicBezTo>
                  <a:cubicBezTo>
                    <a:pt x="19701" y="2928"/>
                    <a:pt x="18784" y="1773"/>
                    <a:pt x="17532" y="1512"/>
                  </a:cubicBezTo>
                  <a:cubicBezTo>
                    <a:pt x="17719" y="2004"/>
                    <a:pt x="17819" y="2561"/>
                    <a:pt x="17819" y="3163"/>
                  </a:cubicBezTo>
                  <a:cubicBezTo>
                    <a:pt x="17819" y="4241"/>
                    <a:pt x="17340" y="5500"/>
                    <a:pt x="16012" y="6347"/>
                  </a:cubicBezTo>
                  <a:cubicBezTo>
                    <a:pt x="15400" y="6737"/>
                    <a:pt x="14356" y="7042"/>
                    <a:pt x="12860" y="6290"/>
                  </a:cubicBezTo>
                  <a:cubicBezTo>
                    <a:pt x="12702" y="6210"/>
                    <a:pt x="12635" y="6015"/>
                    <a:pt x="12712" y="5853"/>
                  </a:cubicBezTo>
                  <a:cubicBezTo>
                    <a:pt x="12790" y="5692"/>
                    <a:pt x="12980" y="5627"/>
                    <a:pt x="13138" y="5707"/>
                  </a:cubicBezTo>
                  <a:cubicBezTo>
                    <a:pt x="14129" y="6205"/>
                    <a:pt x="14983" y="6233"/>
                    <a:pt x="15673" y="5792"/>
                  </a:cubicBezTo>
                  <a:cubicBezTo>
                    <a:pt x="16654" y="5167"/>
                    <a:pt x="17182" y="4287"/>
                    <a:pt x="17182" y="3163"/>
                  </a:cubicBezTo>
                  <a:cubicBezTo>
                    <a:pt x="17182" y="2458"/>
                    <a:pt x="17021" y="1826"/>
                    <a:pt x="16732" y="1317"/>
                  </a:cubicBezTo>
                  <a:cubicBezTo>
                    <a:pt x="16727" y="1309"/>
                    <a:pt x="16721" y="1304"/>
                    <a:pt x="16716" y="1296"/>
                  </a:cubicBezTo>
                  <a:cubicBezTo>
                    <a:pt x="16253" y="496"/>
                    <a:pt x="15477" y="0"/>
                    <a:pt x="14547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/>
              <a:endParaRPr>
                <a:latin typeface="Lato Light"/>
                <a:cs typeface="Lato Light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052052" y="3792169"/>
            <a:ext cx="22990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vi-VN" sz="4800" dirty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52052" y="3792169"/>
            <a:ext cx="229903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latin typeface="+mj-lt"/>
              </a:rPr>
              <a:t>You can teach See4U to be smarter everyday</a:t>
            </a:r>
            <a:endParaRPr lang="vi-VN" sz="4800" dirty="0">
              <a:latin typeface="+mj-lt"/>
            </a:endParaRPr>
          </a:p>
        </p:txBody>
      </p:sp>
      <p:sp>
        <p:nvSpPr>
          <p:cNvPr id="21" name="Rectangle 1"/>
          <p:cNvSpPr>
            <a:spLocks/>
          </p:cNvSpPr>
          <p:nvPr/>
        </p:nvSpPr>
        <p:spPr bwMode="auto">
          <a:xfrm>
            <a:off x="1705754" y="1108042"/>
            <a:ext cx="413414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09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33" y="373230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040396" y="491577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469920" y="4308800"/>
            <a:ext cx="144535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507920" y="2385494"/>
            <a:ext cx="7127144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Detect </a:t>
            </a:r>
            <a:r>
              <a:rPr lang="en-US" sz="6000" smtClean="0">
                <a:latin typeface="+mj-lt"/>
              </a:rPr>
              <a:t>Person Face </a:t>
            </a:r>
            <a:r>
              <a:rPr lang="en-US" sz="6000" b="1" dirty="0" smtClean="0">
                <a:solidFill>
                  <a:srgbClr val="FF0000"/>
                </a:solidFill>
                <a:latin typeface="+mj-lt"/>
              </a:rPr>
              <a:t>Continuously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/>
            </a:r>
            <a:br>
              <a:rPr lang="en-US" sz="6000" b="1" smtClean="0">
                <a:solidFill>
                  <a:srgbClr val="FF0000"/>
                </a:solidFill>
                <a:latin typeface="+mj-lt"/>
              </a:rPr>
            </a:br>
            <a:r>
              <a:rPr lang="en-US" sz="6000" smtClean="0">
                <a:solidFill>
                  <a:schemeClr val="tx1"/>
                </a:solidFill>
                <a:latin typeface="+mj-lt"/>
              </a:rPr>
              <a:t>and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> </a:t>
            </a:r>
          </a:p>
          <a:p>
            <a:pPr algn="ctr"/>
            <a:r>
              <a:rPr lang="en-US" sz="6000" b="1" smtClean="0">
                <a:solidFill>
                  <a:srgbClr val="FF0000"/>
                </a:solidFill>
                <a:latin typeface="+mj-lt"/>
              </a:rPr>
              <a:t>Automatically</a:t>
            </a:r>
            <a:endParaRPr lang="vi-VN" sz="6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" name="Rectangle 1"/>
          <p:cNvSpPr>
            <a:spLocks/>
          </p:cNvSpPr>
          <p:nvPr/>
        </p:nvSpPr>
        <p:spPr bwMode="auto">
          <a:xfrm>
            <a:off x="1675274" y="1108042"/>
            <a:ext cx="26978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1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33" y="373230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040396" y="491577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469920" y="4308800"/>
            <a:ext cx="144535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5635064" y="4308800"/>
            <a:ext cx="17121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861282" y="2847159"/>
            <a:ext cx="5056340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Describe the Person back to the blind</a:t>
            </a:r>
            <a:endParaRPr lang="vi-VN" sz="60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07920" y="2385494"/>
            <a:ext cx="7127144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Detect </a:t>
            </a:r>
            <a:r>
              <a:rPr lang="en-US" sz="6000" smtClean="0">
                <a:latin typeface="+mj-lt"/>
              </a:rPr>
              <a:t>Person Face </a:t>
            </a:r>
            <a:r>
              <a:rPr lang="en-US" sz="6000" b="1" dirty="0" smtClean="0">
                <a:solidFill>
                  <a:srgbClr val="FF0000"/>
                </a:solidFill>
                <a:latin typeface="+mj-lt"/>
              </a:rPr>
              <a:t>Continuously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/>
            </a:r>
            <a:br>
              <a:rPr lang="en-US" sz="6000" b="1" smtClean="0">
                <a:solidFill>
                  <a:srgbClr val="FF0000"/>
                </a:solidFill>
                <a:latin typeface="+mj-lt"/>
              </a:rPr>
            </a:br>
            <a:r>
              <a:rPr lang="en-US" sz="6000" smtClean="0">
                <a:solidFill>
                  <a:schemeClr val="tx1"/>
                </a:solidFill>
                <a:latin typeface="+mj-lt"/>
              </a:rPr>
              <a:t>and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> </a:t>
            </a:r>
          </a:p>
          <a:p>
            <a:pPr algn="ctr"/>
            <a:r>
              <a:rPr lang="en-US" sz="6000" b="1" smtClean="0">
                <a:solidFill>
                  <a:srgbClr val="FF0000"/>
                </a:solidFill>
                <a:latin typeface="+mj-lt"/>
              </a:rPr>
              <a:t>Automatically</a:t>
            </a:r>
            <a:endParaRPr lang="vi-VN" sz="6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1675274" y="1108042"/>
            <a:ext cx="26978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85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33" y="373230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040396" y="491577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469920" y="4308800"/>
            <a:ext cx="144535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5635064" y="4308800"/>
            <a:ext cx="17121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861282" y="2847159"/>
            <a:ext cx="5056340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Describe the Person back to the blind</a:t>
            </a:r>
            <a:endParaRPr lang="vi-VN" sz="6000" dirty="0">
              <a:latin typeface="+mj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0443815" y="6109748"/>
            <a:ext cx="0" cy="20700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347214" y="8580027"/>
            <a:ext cx="6193202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Blind user does not have to give command every time</a:t>
            </a:r>
            <a:endParaRPr lang="vi-VN" sz="60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07920" y="2385494"/>
            <a:ext cx="7127144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Detect </a:t>
            </a:r>
            <a:r>
              <a:rPr lang="en-US" sz="6000" smtClean="0">
                <a:latin typeface="+mj-lt"/>
              </a:rPr>
              <a:t>Person Face </a:t>
            </a:r>
            <a:r>
              <a:rPr lang="en-US" sz="6000" b="1" dirty="0" smtClean="0">
                <a:solidFill>
                  <a:srgbClr val="FF0000"/>
                </a:solidFill>
                <a:latin typeface="+mj-lt"/>
              </a:rPr>
              <a:t>Continuously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/>
            </a:r>
            <a:br>
              <a:rPr lang="en-US" sz="6000" b="1" smtClean="0">
                <a:solidFill>
                  <a:srgbClr val="FF0000"/>
                </a:solidFill>
                <a:latin typeface="+mj-lt"/>
              </a:rPr>
            </a:br>
            <a:r>
              <a:rPr lang="en-US" sz="6000" smtClean="0">
                <a:solidFill>
                  <a:schemeClr val="tx1"/>
                </a:solidFill>
                <a:latin typeface="+mj-lt"/>
              </a:rPr>
              <a:t>and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> </a:t>
            </a:r>
          </a:p>
          <a:p>
            <a:pPr algn="ctr"/>
            <a:r>
              <a:rPr lang="en-US" sz="6000" b="1" smtClean="0">
                <a:solidFill>
                  <a:srgbClr val="FF0000"/>
                </a:solidFill>
                <a:latin typeface="+mj-lt"/>
              </a:rPr>
              <a:t>Automatically</a:t>
            </a:r>
            <a:endParaRPr lang="vi-VN" sz="6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5" name="Rectangle 1"/>
          <p:cNvSpPr>
            <a:spLocks/>
          </p:cNvSpPr>
          <p:nvPr/>
        </p:nvSpPr>
        <p:spPr bwMode="auto">
          <a:xfrm>
            <a:off x="1675274" y="1108042"/>
            <a:ext cx="26978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30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33" y="373230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040396" y="491577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469920" y="4308800"/>
            <a:ext cx="144535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507920" y="2385494"/>
            <a:ext cx="7127144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Detect </a:t>
            </a:r>
            <a:r>
              <a:rPr lang="en-US" sz="6000" smtClean="0">
                <a:latin typeface="+mj-lt"/>
              </a:rPr>
              <a:t>Person Face </a:t>
            </a:r>
            <a:r>
              <a:rPr lang="en-US" sz="6000" b="1" dirty="0" smtClean="0">
                <a:solidFill>
                  <a:srgbClr val="FF0000"/>
                </a:solidFill>
                <a:latin typeface="+mj-lt"/>
              </a:rPr>
              <a:t>Continuously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/>
            </a:r>
            <a:br>
              <a:rPr lang="en-US" sz="6000" b="1" smtClean="0">
                <a:solidFill>
                  <a:srgbClr val="FF0000"/>
                </a:solidFill>
                <a:latin typeface="+mj-lt"/>
              </a:rPr>
            </a:br>
            <a:r>
              <a:rPr lang="en-US" sz="6000" smtClean="0">
                <a:solidFill>
                  <a:schemeClr val="tx1"/>
                </a:solidFill>
                <a:latin typeface="+mj-lt"/>
              </a:rPr>
              <a:t>and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> </a:t>
            </a:r>
          </a:p>
          <a:p>
            <a:pPr algn="ctr"/>
            <a:r>
              <a:rPr lang="en-US" sz="6000" b="1" smtClean="0">
                <a:solidFill>
                  <a:srgbClr val="FF0000"/>
                </a:solidFill>
                <a:latin typeface="+mj-lt"/>
              </a:rPr>
              <a:t>Automatically</a:t>
            </a:r>
            <a:endParaRPr lang="vi-VN" sz="6000" b="1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5635064" y="4308800"/>
            <a:ext cx="17121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861282" y="2847159"/>
            <a:ext cx="5056340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Describe the Person back to the blind</a:t>
            </a:r>
            <a:endParaRPr lang="vi-VN" sz="6000" dirty="0">
              <a:latin typeface="+mj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0443815" y="6109748"/>
            <a:ext cx="0" cy="20700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347214" y="8580027"/>
            <a:ext cx="6193202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Blind user does not have to give command every time</a:t>
            </a:r>
            <a:endParaRPr lang="vi-VN" sz="6000" dirty="0">
              <a:latin typeface="+mj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14188724" y="10538873"/>
            <a:ext cx="273167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882717" y="9503357"/>
            <a:ext cx="6879193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Hand-free, more convenient </a:t>
            </a:r>
            <a:endParaRPr lang="vi-VN" sz="6000" dirty="0">
              <a:latin typeface="+mj-lt"/>
            </a:endParaRPr>
          </a:p>
        </p:txBody>
      </p:sp>
      <p:sp>
        <p:nvSpPr>
          <p:cNvPr id="16" name="Rectangle 1"/>
          <p:cNvSpPr>
            <a:spLocks/>
          </p:cNvSpPr>
          <p:nvPr/>
        </p:nvSpPr>
        <p:spPr bwMode="auto">
          <a:xfrm>
            <a:off x="1675274" y="1108042"/>
            <a:ext cx="26978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15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46823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400834" y="262023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Continuously Streaming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885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400834" y="262023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Continuously Streaming</a:t>
            </a:r>
            <a:endParaRPr lang="vi-VN" dirty="0">
              <a:latin typeface="+mj-lt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388716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9" name="Straight Connector 38"/>
          <p:cNvCxnSpPr>
            <a:stCxn id="34" idx="3"/>
          </p:cNvCxnSpPr>
          <p:nvPr/>
        </p:nvCxnSpPr>
        <p:spPr>
          <a:xfrm>
            <a:off x="12169136" y="3820564"/>
            <a:ext cx="10610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1458575" y="2606900"/>
            <a:ext cx="175545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3214030" y="2591660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1458575" y="2606900"/>
            <a:ext cx="0" cy="781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3214030" y="251041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Detect Human Face</a:t>
            </a:r>
            <a:endParaRPr lang="vi-VN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309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400834" y="262023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Continuously Streaming</a:t>
            </a:r>
            <a:endParaRPr lang="vi-VN" dirty="0">
              <a:latin typeface="+mj-lt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388716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9" name="Straight Connector 38"/>
          <p:cNvCxnSpPr>
            <a:stCxn id="34" idx="3"/>
          </p:cNvCxnSpPr>
          <p:nvPr/>
        </p:nvCxnSpPr>
        <p:spPr>
          <a:xfrm>
            <a:off x="12169136" y="3820564"/>
            <a:ext cx="10610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1458575" y="2606900"/>
            <a:ext cx="175545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3214030" y="2591660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1458575" y="2606900"/>
            <a:ext cx="0" cy="781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3214030" y="251041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Detect Human Face</a:t>
            </a:r>
            <a:endParaRPr lang="vi-VN" dirty="0">
              <a:latin typeface="+mj-lt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0233408" y="4252411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0233408" y="5452740"/>
            <a:ext cx="64078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771136" y="4768269"/>
            <a:ext cx="37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Capture Picture</a:t>
            </a:r>
            <a:endParaRPr lang="vi-VN" dirty="0">
              <a:latin typeface="+mj-lt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2526" y="3986291"/>
            <a:ext cx="4667568" cy="259743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6790029" y="6025723"/>
            <a:ext cx="5252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2"/>
                </a:solidFill>
                <a:latin typeface="+mj-lt"/>
              </a:rPr>
              <a:t>Microsoft Cognitive Service</a:t>
            </a:r>
            <a:endParaRPr lang="vi-VN" sz="2800" b="1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12762850" y="5614917"/>
            <a:ext cx="1597344" cy="216547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0671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400834" y="262023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Continuously Streaming</a:t>
            </a:r>
            <a:endParaRPr lang="vi-VN" dirty="0">
              <a:latin typeface="+mj-lt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388716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9" name="Straight Connector 38"/>
          <p:cNvCxnSpPr>
            <a:stCxn id="34" idx="3"/>
          </p:cNvCxnSpPr>
          <p:nvPr/>
        </p:nvCxnSpPr>
        <p:spPr>
          <a:xfrm>
            <a:off x="12169136" y="3820564"/>
            <a:ext cx="10610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1458575" y="2606900"/>
            <a:ext cx="175545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3214030" y="2591660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1458575" y="2606900"/>
            <a:ext cx="0" cy="781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3214030" y="251041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Detect Human Face</a:t>
            </a:r>
            <a:endParaRPr lang="vi-VN" dirty="0">
              <a:latin typeface="+mj-lt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0233408" y="4252411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0233408" y="5452740"/>
            <a:ext cx="64078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771136" y="4768269"/>
            <a:ext cx="37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Capture Picture</a:t>
            </a:r>
            <a:endParaRPr lang="vi-VN" dirty="0">
              <a:latin typeface="+mj-lt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2526" y="3986291"/>
            <a:ext cx="4667568" cy="259743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6790029" y="6025723"/>
            <a:ext cx="5252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2"/>
                </a:solidFill>
                <a:latin typeface="+mj-lt"/>
              </a:rPr>
              <a:t>Microsoft Cognitive Service</a:t>
            </a:r>
            <a:endParaRPr lang="vi-VN" sz="2800" b="1" dirty="0">
              <a:solidFill>
                <a:schemeClr val="bg2"/>
              </a:solidFill>
              <a:latin typeface="+mj-lt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19320258" y="6548944"/>
            <a:ext cx="0" cy="24236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629775" y="8979125"/>
            <a:ext cx="969048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9658350" y="4248942"/>
            <a:ext cx="0" cy="472671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954966" y="9149199"/>
            <a:ext cx="37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Response Result </a:t>
            </a:r>
            <a:endParaRPr lang="vi-VN" dirty="0">
              <a:latin typeface="+mj-lt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12762850" y="5614917"/>
            <a:ext cx="1597344" cy="2165471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414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400834" y="262023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Continuously Streaming</a:t>
            </a:r>
            <a:endParaRPr lang="vi-VN" dirty="0">
              <a:latin typeface="+mj-lt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388716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9" name="Straight Connector 38"/>
          <p:cNvCxnSpPr>
            <a:stCxn id="34" idx="3"/>
          </p:cNvCxnSpPr>
          <p:nvPr/>
        </p:nvCxnSpPr>
        <p:spPr>
          <a:xfrm>
            <a:off x="12169136" y="3820564"/>
            <a:ext cx="10610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1458575" y="2606900"/>
            <a:ext cx="175545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3214030" y="2591660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1458575" y="2606900"/>
            <a:ext cx="0" cy="781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3214030" y="251041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Detect Human Face</a:t>
            </a:r>
            <a:endParaRPr lang="vi-VN" dirty="0">
              <a:latin typeface="+mj-lt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0233408" y="4252411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0233408" y="5452740"/>
            <a:ext cx="64078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771136" y="4768269"/>
            <a:ext cx="37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Capture Picture</a:t>
            </a:r>
            <a:endParaRPr lang="vi-VN" dirty="0">
              <a:latin typeface="+mj-lt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12762850" y="5614917"/>
            <a:ext cx="1597344" cy="216547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2526" y="3986291"/>
            <a:ext cx="4667568" cy="259743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6790029" y="6025723"/>
            <a:ext cx="5252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2"/>
                </a:solidFill>
                <a:latin typeface="+mj-lt"/>
              </a:rPr>
              <a:t>Microsoft Cognitive Service</a:t>
            </a:r>
            <a:endParaRPr lang="vi-VN" sz="2800" b="1" dirty="0">
              <a:solidFill>
                <a:schemeClr val="bg2"/>
              </a:solidFill>
              <a:latin typeface="+mj-lt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19320258" y="6548944"/>
            <a:ext cx="0" cy="24236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629775" y="8979125"/>
            <a:ext cx="969048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9658350" y="4248942"/>
            <a:ext cx="0" cy="472671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954966" y="9149199"/>
            <a:ext cx="37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Response Result 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74" y="8826033"/>
            <a:ext cx="2780959" cy="278095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283652" y="11283826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Blind user</a:t>
            </a:r>
            <a:endParaRPr lang="vi-VN" dirty="0">
              <a:latin typeface="+mj-lt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8592252" y="4252411"/>
            <a:ext cx="0" cy="55431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852" y="9795530"/>
            <a:ext cx="1828800" cy="182880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 flipH="1">
            <a:off x="3749646" y="10728923"/>
            <a:ext cx="3569365" cy="508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113" y="9543205"/>
            <a:ext cx="1144725" cy="1144725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433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727" y="6430429"/>
            <a:ext cx="3770789" cy="34905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3140" y="6695898"/>
            <a:ext cx="3490527" cy="34905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09902" y="10782127"/>
            <a:ext cx="36215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Identify Person</a:t>
            </a:r>
            <a:endParaRPr lang="vi-VN" sz="4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94866" y="10782126"/>
            <a:ext cx="3801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Identify Objects</a:t>
            </a:r>
            <a:endParaRPr lang="vi-VN" sz="40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190357" y="10782126"/>
            <a:ext cx="32960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Voice Control</a:t>
            </a:r>
            <a:endParaRPr lang="vi-VN" sz="4000" dirty="0"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806" y="6464476"/>
            <a:ext cx="3697226" cy="342243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475938" y="10782127"/>
            <a:ext cx="2015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Training</a:t>
            </a:r>
            <a:endParaRPr lang="vi-VN" sz="4000" dirty="0">
              <a:latin typeface="+mj-lt"/>
            </a:endParaRPr>
          </a:p>
        </p:txBody>
      </p:sp>
      <p:grpSp>
        <p:nvGrpSpPr>
          <p:cNvPr id="17" name="Group 25554"/>
          <p:cNvGrpSpPr/>
          <p:nvPr/>
        </p:nvGrpSpPr>
        <p:grpSpPr>
          <a:xfrm>
            <a:off x="14342638" y="6920569"/>
            <a:ext cx="2281894" cy="3000386"/>
            <a:chOff x="0" y="0"/>
            <a:chExt cx="3424644" cy="4502949"/>
          </a:xfrm>
          <a:solidFill>
            <a:schemeClr val="tx1">
              <a:lumMod val="50000"/>
            </a:schemeClr>
          </a:solidFill>
        </p:grpSpPr>
        <p:sp>
          <p:nvSpPr>
            <p:cNvPr id="18" name="Shape 25552"/>
            <p:cNvSpPr/>
            <p:nvPr/>
          </p:nvSpPr>
          <p:spPr>
            <a:xfrm>
              <a:off x="1088928" y="3495385"/>
              <a:ext cx="1246787" cy="1007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2" y="0"/>
                  </a:moveTo>
                  <a:cubicBezTo>
                    <a:pt x="789" y="0"/>
                    <a:pt x="0" y="971"/>
                    <a:pt x="0" y="2173"/>
                  </a:cubicBezTo>
                  <a:cubicBezTo>
                    <a:pt x="0" y="3375"/>
                    <a:pt x="789" y="4346"/>
                    <a:pt x="1762" y="4346"/>
                  </a:cubicBezTo>
                  <a:lnTo>
                    <a:pt x="19844" y="4346"/>
                  </a:lnTo>
                  <a:cubicBezTo>
                    <a:pt x="20816" y="4346"/>
                    <a:pt x="21600" y="3375"/>
                    <a:pt x="21600" y="2173"/>
                  </a:cubicBezTo>
                  <a:cubicBezTo>
                    <a:pt x="21600" y="971"/>
                    <a:pt x="20816" y="0"/>
                    <a:pt x="19844" y="0"/>
                  </a:cubicBezTo>
                  <a:lnTo>
                    <a:pt x="1762" y="0"/>
                  </a:lnTo>
                  <a:close/>
                  <a:moveTo>
                    <a:pt x="1762" y="5941"/>
                  </a:moveTo>
                  <a:cubicBezTo>
                    <a:pt x="789" y="5941"/>
                    <a:pt x="0" y="6911"/>
                    <a:pt x="0" y="8114"/>
                  </a:cubicBezTo>
                  <a:cubicBezTo>
                    <a:pt x="0" y="9316"/>
                    <a:pt x="789" y="10295"/>
                    <a:pt x="1762" y="10295"/>
                  </a:cubicBezTo>
                  <a:lnTo>
                    <a:pt x="19844" y="10295"/>
                  </a:lnTo>
                  <a:cubicBezTo>
                    <a:pt x="20816" y="10295"/>
                    <a:pt x="21600" y="9316"/>
                    <a:pt x="21600" y="8114"/>
                  </a:cubicBezTo>
                  <a:cubicBezTo>
                    <a:pt x="21600" y="6911"/>
                    <a:pt x="20816" y="5941"/>
                    <a:pt x="19844" y="5941"/>
                  </a:cubicBezTo>
                  <a:lnTo>
                    <a:pt x="1762" y="5941"/>
                  </a:lnTo>
                  <a:close/>
                  <a:moveTo>
                    <a:pt x="2935" y="11890"/>
                  </a:moveTo>
                  <a:cubicBezTo>
                    <a:pt x="2935" y="17257"/>
                    <a:pt x="6463" y="21600"/>
                    <a:pt x="10806" y="21600"/>
                  </a:cubicBezTo>
                  <a:cubicBezTo>
                    <a:pt x="15149" y="21600"/>
                    <a:pt x="18665" y="17257"/>
                    <a:pt x="18665" y="11890"/>
                  </a:cubicBezTo>
                  <a:lnTo>
                    <a:pt x="2935" y="1189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>
                <a:latin typeface="Lato Light"/>
                <a:cs typeface="Lato Light"/>
              </a:endParaRPr>
            </a:p>
          </p:txBody>
        </p:sp>
        <p:sp>
          <p:nvSpPr>
            <p:cNvPr id="19" name="Shape 25553"/>
            <p:cNvSpPr/>
            <p:nvPr/>
          </p:nvSpPr>
          <p:spPr>
            <a:xfrm rot="10800000" flipH="1">
              <a:off x="0" y="-1"/>
              <a:ext cx="3424644" cy="3343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7049" y="0"/>
                  </a:moveTo>
                  <a:cubicBezTo>
                    <a:pt x="6119" y="0"/>
                    <a:pt x="5347" y="496"/>
                    <a:pt x="4884" y="1296"/>
                  </a:cubicBezTo>
                  <a:cubicBezTo>
                    <a:pt x="4879" y="1304"/>
                    <a:pt x="4873" y="1309"/>
                    <a:pt x="4868" y="1317"/>
                  </a:cubicBezTo>
                  <a:cubicBezTo>
                    <a:pt x="4579" y="1826"/>
                    <a:pt x="4414" y="2458"/>
                    <a:pt x="4414" y="3163"/>
                  </a:cubicBezTo>
                  <a:cubicBezTo>
                    <a:pt x="4414" y="4287"/>
                    <a:pt x="4946" y="5167"/>
                    <a:pt x="5927" y="5792"/>
                  </a:cubicBezTo>
                  <a:cubicBezTo>
                    <a:pt x="6617" y="6233"/>
                    <a:pt x="7467" y="6205"/>
                    <a:pt x="8458" y="5707"/>
                  </a:cubicBezTo>
                  <a:cubicBezTo>
                    <a:pt x="8616" y="5627"/>
                    <a:pt x="8806" y="5692"/>
                    <a:pt x="8884" y="5853"/>
                  </a:cubicBezTo>
                  <a:cubicBezTo>
                    <a:pt x="8961" y="6015"/>
                    <a:pt x="8898" y="6210"/>
                    <a:pt x="8740" y="6290"/>
                  </a:cubicBezTo>
                  <a:cubicBezTo>
                    <a:pt x="7244" y="7042"/>
                    <a:pt x="6200" y="6737"/>
                    <a:pt x="5588" y="6347"/>
                  </a:cubicBezTo>
                  <a:cubicBezTo>
                    <a:pt x="4260" y="5500"/>
                    <a:pt x="3777" y="4241"/>
                    <a:pt x="3777" y="3163"/>
                  </a:cubicBezTo>
                  <a:cubicBezTo>
                    <a:pt x="3777" y="2561"/>
                    <a:pt x="3881" y="2004"/>
                    <a:pt x="4068" y="1512"/>
                  </a:cubicBezTo>
                  <a:cubicBezTo>
                    <a:pt x="2816" y="1773"/>
                    <a:pt x="1899" y="2928"/>
                    <a:pt x="1899" y="4353"/>
                  </a:cubicBezTo>
                  <a:cubicBezTo>
                    <a:pt x="1899" y="4842"/>
                    <a:pt x="1943" y="4968"/>
                    <a:pt x="2050" y="5275"/>
                  </a:cubicBezTo>
                  <a:cubicBezTo>
                    <a:pt x="2074" y="5342"/>
                    <a:pt x="2101" y="5418"/>
                    <a:pt x="2130" y="5503"/>
                  </a:cubicBezTo>
                  <a:cubicBezTo>
                    <a:pt x="2186" y="5673"/>
                    <a:pt x="2093" y="5857"/>
                    <a:pt x="1927" y="5915"/>
                  </a:cubicBezTo>
                  <a:cubicBezTo>
                    <a:pt x="1893" y="5926"/>
                    <a:pt x="1861" y="5935"/>
                    <a:pt x="1827" y="5935"/>
                  </a:cubicBezTo>
                  <a:cubicBezTo>
                    <a:pt x="1694" y="5935"/>
                    <a:pt x="1570" y="5847"/>
                    <a:pt x="1525" y="5711"/>
                  </a:cubicBezTo>
                  <a:cubicBezTo>
                    <a:pt x="1498" y="5630"/>
                    <a:pt x="1471" y="5559"/>
                    <a:pt x="1449" y="5495"/>
                  </a:cubicBezTo>
                  <a:cubicBezTo>
                    <a:pt x="1402" y="5361"/>
                    <a:pt x="1367" y="5252"/>
                    <a:pt x="1338" y="5136"/>
                  </a:cubicBezTo>
                  <a:cubicBezTo>
                    <a:pt x="965" y="5547"/>
                    <a:pt x="725" y="6087"/>
                    <a:pt x="645" y="7023"/>
                  </a:cubicBezTo>
                  <a:cubicBezTo>
                    <a:pt x="1242" y="6525"/>
                    <a:pt x="2001" y="6224"/>
                    <a:pt x="2830" y="6224"/>
                  </a:cubicBezTo>
                  <a:cubicBezTo>
                    <a:pt x="2831" y="6224"/>
                    <a:pt x="2834" y="6224"/>
                    <a:pt x="2834" y="6224"/>
                  </a:cubicBezTo>
                  <a:cubicBezTo>
                    <a:pt x="3606" y="6224"/>
                    <a:pt x="4337" y="6477"/>
                    <a:pt x="4947" y="6958"/>
                  </a:cubicBezTo>
                  <a:cubicBezTo>
                    <a:pt x="5087" y="7068"/>
                    <a:pt x="5111" y="7276"/>
                    <a:pt x="5003" y="7419"/>
                  </a:cubicBezTo>
                  <a:cubicBezTo>
                    <a:pt x="4896" y="7562"/>
                    <a:pt x="4697" y="7586"/>
                    <a:pt x="4557" y="7476"/>
                  </a:cubicBezTo>
                  <a:cubicBezTo>
                    <a:pt x="4059" y="7083"/>
                    <a:pt x="3461" y="6877"/>
                    <a:pt x="2830" y="6877"/>
                  </a:cubicBezTo>
                  <a:cubicBezTo>
                    <a:pt x="1269" y="6877"/>
                    <a:pt x="0" y="8176"/>
                    <a:pt x="0" y="9775"/>
                  </a:cubicBezTo>
                  <a:cubicBezTo>
                    <a:pt x="0" y="10440"/>
                    <a:pt x="216" y="11066"/>
                    <a:pt x="621" y="11585"/>
                  </a:cubicBezTo>
                  <a:cubicBezTo>
                    <a:pt x="626" y="11591"/>
                    <a:pt x="629" y="11599"/>
                    <a:pt x="633" y="11605"/>
                  </a:cubicBezTo>
                  <a:cubicBezTo>
                    <a:pt x="640" y="11616"/>
                    <a:pt x="647" y="11626"/>
                    <a:pt x="653" y="11638"/>
                  </a:cubicBezTo>
                  <a:cubicBezTo>
                    <a:pt x="658" y="11647"/>
                    <a:pt x="661" y="11657"/>
                    <a:pt x="665" y="11666"/>
                  </a:cubicBezTo>
                  <a:cubicBezTo>
                    <a:pt x="669" y="11676"/>
                    <a:pt x="674" y="11684"/>
                    <a:pt x="677" y="11695"/>
                  </a:cubicBezTo>
                  <a:cubicBezTo>
                    <a:pt x="680" y="11705"/>
                    <a:pt x="679" y="11713"/>
                    <a:pt x="681" y="11723"/>
                  </a:cubicBezTo>
                  <a:cubicBezTo>
                    <a:pt x="683" y="11734"/>
                    <a:pt x="688" y="11745"/>
                    <a:pt x="689" y="11756"/>
                  </a:cubicBezTo>
                  <a:cubicBezTo>
                    <a:pt x="690" y="11766"/>
                    <a:pt x="689" y="11778"/>
                    <a:pt x="689" y="11788"/>
                  </a:cubicBezTo>
                  <a:cubicBezTo>
                    <a:pt x="689" y="11799"/>
                    <a:pt x="690" y="11810"/>
                    <a:pt x="689" y="11821"/>
                  </a:cubicBezTo>
                  <a:cubicBezTo>
                    <a:pt x="688" y="11834"/>
                    <a:pt x="683" y="11845"/>
                    <a:pt x="681" y="11858"/>
                  </a:cubicBezTo>
                  <a:cubicBezTo>
                    <a:pt x="679" y="11865"/>
                    <a:pt x="679" y="11871"/>
                    <a:pt x="677" y="11878"/>
                  </a:cubicBezTo>
                  <a:lnTo>
                    <a:pt x="669" y="11907"/>
                  </a:lnTo>
                  <a:cubicBezTo>
                    <a:pt x="595" y="12167"/>
                    <a:pt x="546" y="12341"/>
                    <a:pt x="546" y="12596"/>
                  </a:cubicBezTo>
                  <a:cubicBezTo>
                    <a:pt x="546" y="13181"/>
                    <a:pt x="753" y="13727"/>
                    <a:pt x="1174" y="14255"/>
                  </a:cubicBezTo>
                  <a:cubicBezTo>
                    <a:pt x="1331" y="13954"/>
                    <a:pt x="1541" y="13684"/>
                    <a:pt x="1799" y="13456"/>
                  </a:cubicBezTo>
                  <a:cubicBezTo>
                    <a:pt x="2333" y="12983"/>
                    <a:pt x="3324" y="12473"/>
                    <a:pt x="5027" y="12726"/>
                  </a:cubicBezTo>
                  <a:cubicBezTo>
                    <a:pt x="5201" y="12752"/>
                    <a:pt x="5323" y="12919"/>
                    <a:pt x="5298" y="13097"/>
                  </a:cubicBezTo>
                  <a:cubicBezTo>
                    <a:pt x="5272" y="13275"/>
                    <a:pt x="5110" y="13397"/>
                    <a:pt x="4936" y="13370"/>
                  </a:cubicBezTo>
                  <a:cubicBezTo>
                    <a:pt x="3776" y="13197"/>
                    <a:pt x="2838" y="13399"/>
                    <a:pt x="2217" y="13949"/>
                  </a:cubicBezTo>
                  <a:cubicBezTo>
                    <a:pt x="1740" y="14371"/>
                    <a:pt x="1477" y="14979"/>
                    <a:pt x="1477" y="15665"/>
                  </a:cubicBezTo>
                  <a:cubicBezTo>
                    <a:pt x="1477" y="16627"/>
                    <a:pt x="2368" y="17561"/>
                    <a:pt x="3204" y="17952"/>
                  </a:cubicBezTo>
                  <a:cubicBezTo>
                    <a:pt x="3207" y="17953"/>
                    <a:pt x="3206" y="17955"/>
                    <a:pt x="3208" y="17956"/>
                  </a:cubicBezTo>
                  <a:cubicBezTo>
                    <a:pt x="3218" y="17961"/>
                    <a:pt x="3227" y="17966"/>
                    <a:pt x="3236" y="17972"/>
                  </a:cubicBezTo>
                  <a:cubicBezTo>
                    <a:pt x="3245" y="17978"/>
                    <a:pt x="3256" y="17982"/>
                    <a:pt x="3264" y="17988"/>
                  </a:cubicBezTo>
                  <a:cubicBezTo>
                    <a:pt x="3272" y="17995"/>
                    <a:pt x="3280" y="18002"/>
                    <a:pt x="3288" y="18009"/>
                  </a:cubicBezTo>
                  <a:cubicBezTo>
                    <a:pt x="3295" y="18016"/>
                    <a:pt x="3301" y="18026"/>
                    <a:pt x="3308" y="18033"/>
                  </a:cubicBezTo>
                  <a:cubicBezTo>
                    <a:pt x="3314" y="18041"/>
                    <a:pt x="3322" y="18049"/>
                    <a:pt x="3328" y="18058"/>
                  </a:cubicBezTo>
                  <a:cubicBezTo>
                    <a:pt x="3334" y="18067"/>
                    <a:pt x="3338" y="18073"/>
                    <a:pt x="3344" y="18082"/>
                  </a:cubicBezTo>
                  <a:cubicBezTo>
                    <a:pt x="3348" y="18090"/>
                    <a:pt x="3352" y="18102"/>
                    <a:pt x="3355" y="18111"/>
                  </a:cubicBezTo>
                  <a:cubicBezTo>
                    <a:pt x="3361" y="18122"/>
                    <a:pt x="3368" y="18132"/>
                    <a:pt x="3371" y="18143"/>
                  </a:cubicBezTo>
                  <a:cubicBezTo>
                    <a:pt x="3372" y="18146"/>
                    <a:pt x="3375" y="18145"/>
                    <a:pt x="3375" y="18147"/>
                  </a:cubicBezTo>
                  <a:cubicBezTo>
                    <a:pt x="3781" y="19429"/>
                    <a:pt x="4378" y="19894"/>
                    <a:pt x="5827" y="19961"/>
                  </a:cubicBezTo>
                  <a:cubicBezTo>
                    <a:pt x="5800" y="19794"/>
                    <a:pt x="5783" y="19625"/>
                    <a:pt x="5783" y="19452"/>
                  </a:cubicBezTo>
                  <a:cubicBezTo>
                    <a:pt x="5783" y="17906"/>
                    <a:pt x="6913" y="16647"/>
                    <a:pt x="8299" y="16647"/>
                  </a:cubicBezTo>
                  <a:cubicBezTo>
                    <a:pt x="8400" y="16647"/>
                    <a:pt x="8501" y="16655"/>
                    <a:pt x="8601" y="16668"/>
                  </a:cubicBezTo>
                  <a:cubicBezTo>
                    <a:pt x="8775" y="16691"/>
                    <a:pt x="8898" y="16852"/>
                    <a:pt x="8876" y="17031"/>
                  </a:cubicBezTo>
                  <a:cubicBezTo>
                    <a:pt x="8853" y="17209"/>
                    <a:pt x="8694" y="17334"/>
                    <a:pt x="8517" y="17312"/>
                  </a:cubicBezTo>
                  <a:cubicBezTo>
                    <a:pt x="8445" y="17302"/>
                    <a:pt x="8373" y="17300"/>
                    <a:pt x="8299" y="17300"/>
                  </a:cubicBezTo>
                  <a:cubicBezTo>
                    <a:pt x="7264" y="17300"/>
                    <a:pt x="6420" y="18266"/>
                    <a:pt x="6420" y="19452"/>
                  </a:cubicBezTo>
                  <a:cubicBezTo>
                    <a:pt x="6420" y="19914"/>
                    <a:pt x="6548" y="20352"/>
                    <a:pt x="6786" y="20724"/>
                  </a:cubicBezTo>
                  <a:cubicBezTo>
                    <a:pt x="7139" y="21274"/>
                    <a:pt x="7704" y="21600"/>
                    <a:pt x="8299" y="21600"/>
                  </a:cubicBezTo>
                  <a:cubicBezTo>
                    <a:pt x="9392" y="21600"/>
                    <a:pt x="9883" y="20523"/>
                    <a:pt x="9883" y="19452"/>
                  </a:cubicBezTo>
                  <a:cubicBezTo>
                    <a:pt x="9883" y="19412"/>
                    <a:pt x="9881" y="17747"/>
                    <a:pt x="9879" y="15473"/>
                  </a:cubicBezTo>
                  <a:cubicBezTo>
                    <a:pt x="9879" y="15473"/>
                    <a:pt x="9879" y="15470"/>
                    <a:pt x="9879" y="15469"/>
                  </a:cubicBezTo>
                  <a:cubicBezTo>
                    <a:pt x="9876" y="12424"/>
                    <a:pt x="7611" y="10215"/>
                    <a:pt x="4494" y="10215"/>
                  </a:cubicBezTo>
                  <a:cubicBezTo>
                    <a:pt x="3556" y="10215"/>
                    <a:pt x="2628" y="10446"/>
                    <a:pt x="1811" y="10879"/>
                  </a:cubicBezTo>
                  <a:cubicBezTo>
                    <a:pt x="1655" y="10962"/>
                    <a:pt x="1462" y="10897"/>
                    <a:pt x="1381" y="10737"/>
                  </a:cubicBezTo>
                  <a:cubicBezTo>
                    <a:pt x="1301" y="10577"/>
                    <a:pt x="1361" y="10384"/>
                    <a:pt x="1517" y="10301"/>
                  </a:cubicBezTo>
                  <a:cubicBezTo>
                    <a:pt x="2424" y="9819"/>
                    <a:pt x="3454" y="9563"/>
                    <a:pt x="4494" y="9563"/>
                  </a:cubicBezTo>
                  <a:cubicBezTo>
                    <a:pt x="6939" y="9563"/>
                    <a:pt x="8911" y="10787"/>
                    <a:pt x="9875" y="12697"/>
                  </a:cubicBezTo>
                  <a:cubicBezTo>
                    <a:pt x="9870" y="9079"/>
                    <a:pt x="9863" y="5013"/>
                    <a:pt x="9855" y="3273"/>
                  </a:cubicBezTo>
                  <a:lnTo>
                    <a:pt x="9855" y="3167"/>
                  </a:lnTo>
                  <a:cubicBezTo>
                    <a:pt x="9854" y="2675"/>
                    <a:pt x="9853" y="2117"/>
                    <a:pt x="9524" y="1492"/>
                  </a:cubicBezTo>
                  <a:cubicBezTo>
                    <a:pt x="9040" y="571"/>
                    <a:pt x="8091" y="0"/>
                    <a:pt x="7049" y="0"/>
                  </a:cubicBezTo>
                  <a:close/>
                  <a:moveTo>
                    <a:pt x="14547" y="0"/>
                  </a:moveTo>
                  <a:cubicBezTo>
                    <a:pt x="13505" y="0"/>
                    <a:pt x="12556" y="571"/>
                    <a:pt x="12072" y="1492"/>
                  </a:cubicBezTo>
                  <a:cubicBezTo>
                    <a:pt x="11743" y="2117"/>
                    <a:pt x="11746" y="2675"/>
                    <a:pt x="11745" y="3167"/>
                  </a:cubicBezTo>
                  <a:lnTo>
                    <a:pt x="11741" y="3273"/>
                  </a:lnTo>
                  <a:cubicBezTo>
                    <a:pt x="11733" y="5013"/>
                    <a:pt x="11730" y="9079"/>
                    <a:pt x="11725" y="12697"/>
                  </a:cubicBezTo>
                  <a:cubicBezTo>
                    <a:pt x="12689" y="10787"/>
                    <a:pt x="14661" y="9563"/>
                    <a:pt x="17106" y="9563"/>
                  </a:cubicBezTo>
                  <a:cubicBezTo>
                    <a:pt x="18146" y="9563"/>
                    <a:pt x="19176" y="9819"/>
                    <a:pt x="20083" y="10301"/>
                  </a:cubicBezTo>
                  <a:cubicBezTo>
                    <a:pt x="20239" y="10384"/>
                    <a:pt x="20299" y="10577"/>
                    <a:pt x="20219" y="10737"/>
                  </a:cubicBezTo>
                  <a:cubicBezTo>
                    <a:pt x="20138" y="10897"/>
                    <a:pt x="19945" y="10962"/>
                    <a:pt x="19789" y="10879"/>
                  </a:cubicBezTo>
                  <a:cubicBezTo>
                    <a:pt x="18972" y="10446"/>
                    <a:pt x="18044" y="10215"/>
                    <a:pt x="17106" y="10215"/>
                  </a:cubicBezTo>
                  <a:cubicBezTo>
                    <a:pt x="13989" y="10215"/>
                    <a:pt x="11724" y="12424"/>
                    <a:pt x="11721" y="15469"/>
                  </a:cubicBezTo>
                  <a:cubicBezTo>
                    <a:pt x="11721" y="15470"/>
                    <a:pt x="11721" y="15473"/>
                    <a:pt x="11721" y="15473"/>
                  </a:cubicBezTo>
                  <a:cubicBezTo>
                    <a:pt x="11719" y="17747"/>
                    <a:pt x="11717" y="19412"/>
                    <a:pt x="11717" y="19452"/>
                  </a:cubicBezTo>
                  <a:cubicBezTo>
                    <a:pt x="11717" y="20523"/>
                    <a:pt x="12208" y="21600"/>
                    <a:pt x="13301" y="21600"/>
                  </a:cubicBezTo>
                  <a:cubicBezTo>
                    <a:pt x="13896" y="21600"/>
                    <a:pt x="14461" y="21274"/>
                    <a:pt x="14814" y="20724"/>
                  </a:cubicBezTo>
                  <a:cubicBezTo>
                    <a:pt x="15052" y="20352"/>
                    <a:pt x="15176" y="19914"/>
                    <a:pt x="15176" y="19452"/>
                  </a:cubicBezTo>
                  <a:cubicBezTo>
                    <a:pt x="15176" y="18266"/>
                    <a:pt x="14336" y="17300"/>
                    <a:pt x="13301" y="17300"/>
                  </a:cubicBezTo>
                  <a:cubicBezTo>
                    <a:pt x="13227" y="17300"/>
                    <a:pt x="13151" y="17302"/>
                    <a:pt x="13079" y="17312"/>
                  </a:cubicBezTo>
                  <a:cubicBezTo>
                    <a:pt x="12902" y="17334"/>
                    <a:pt x="12747" y="17209"/>
                    <a:pt x="12724" y="17031"/>
                  </a:cubicBezTo>
                  <a:cubicBezTo>
                    <a:pt x="12702" y="16852"/>
                    <a:pt x="12825" y="16691"/>
                    <a:pt x="12999" y="16668"/>
                  </a:cubicBezTo>
                  <a:cubicBezTo>
                    <a:pt x="13099" y="16655"/>
                    <a:pt x="13200" y="16647"/>
                    <a:pt x="13301" y="16647"/>
                  </a:cubicBezTo>
                  <a:cubicBezTo>
                    <a:pt x="14687" y="16647"/>
                    <a:pt x="15813" y="17906"/>
                    <a:pt x="15813" y="19452"/>
                  </a:cubicBezTo>
                  <a:cubicBezTo>
                    <a:pt x="15813" y="19625"/>
                    <a:pt x="15800" y="19794"/>
                    <a:pt x="15773" y="19961"/>
                  </a:cubicBezTo>
                  <a:cubicBezTo>
                    <a:pt x="17222" y="19894"/>
                    <a:pt x="17819" y="19429"/>
                    <a:pt x="18225" y="18147"/>
                  </a:cubicBezTo>
                  <a:cubicBezTo>
                    <a:pt x="18225" y="18145"/>
                    <a:pt x="18228" y="18146"/>
                    <a:pt x="18229" y="18143"/>
                  </a:cubicBezTo>
                  <a:cubicBezTo>
                    <a:pt x="18232" y="18132"/>
                    <a:pt x="18235" y="18122"/>
                    <a:pt x="18241" y="18111"/>
                  </a:cubicBezTo>
                  <a:cubicBezTo>
                    <a:pt x="18245" y="18102"/>
                    <a:pt x="18248" y="18090"/>
                    <a:pt x="18252" y="18082"/>
                  </a:cubicBezTo>
                  <a:cubicBezTo>
                    <a:pt x="18258" y="18073"/>
                    <a:pt x="18266" y="18067"/>
                    <a:pt x="18272" y="18058"/>
                  </a:cubicBezTo>
                  <a:cubicBezTo>
                    <a:pt x="18278" y="18049"/>
                    <a:pt x="18286" y="18041"/>
                    <a:pt x="18292" y="18033"/>
                  </a:cubicBezTo>
                  <a:cubicBezTo>
                    <a:pt x="18299" y="18026"/>
                    <a:pt x="18305" y="18016"/>
                    <a:pt x="18312" y="18009"/>
                  </a:cubicBezTo>
                  <a:cubicBezTo>
                    <a:pt x="18320" y="18002"/>
                    <a:pt x="18328" y="17995"/>
                    <a:pt x="18336" y="17988"/>
                  </a:cubicBezTo>
                  <a:cubicBezTo>
                    <a:pt x="18344" y="17982"/>
                    <a:pt x="18351" y="17978"/>
                    <a:pt x="18360" y="17972"/>
                  </a:cubicBezTo>
                  <a:cubicBezTo>
                    <a:pt x="18369" y="17966"/>
                    <a:pt x="18378" y="17961"/>
                    <a:pt x="18388" y="17956"/>
                  </a:cubicBezTo>
                  <a:cubicBezTo>
                    <a:pt x="18390" y="17955"/>
                    <a:pt x="18393" y="17953"/>
                    <a:pt x="18396" y="17952"/>
                  </a:cubicBezTo>
                  <a:cubicBezTo>
                    <a:pt x="19232" y="17561"/>
                    <a:pt x="20123" y="16627"/>
                    <a:pt x="20123" y="15665"/>
                  </a:cubicBezTo>
                  <a:cubicBezTo>
                    <a:pt x="20123" y="14979"/>
                    <a:pt x="19860" y="14371"/>
                    <a:pt x="19383" y="13949"/>
                  </a:cubicBezTo>
                  <a:cubicBezTo>
                    <a:pt x="18762" y="13399"/>
                    <a:pt x="17820" y="13197"/>
                    <a:pt x="16660" y="13370"/>
                  </a:cubicBezTo>
                  <a:cubicBezTo>
                    <a:pt x="16486" y="13397"/>
                    <a:pt x="16328" y="13275"/>
                    <a:pt x="16302" y="13097"/>
                  </a:cubicBezTo>
                  <a:cubicBezTo>
                    <a:pt x="16277" y="12919"/>
                    <a:pt x="16395" y="12752"/>
                    <a:pt x="16569" y="12726"/>
                  </a:cubicBezTo>
                  <a:cubicBezTo>
                    <a:pt x="18272" y="12473"/>
                    <a:pt x="19264" y="12983"/>
                    <a:pt x="19797" y="13456"/>
                  </a:cubicBezTo>
                  <a:cubicBezTo>
                    <a:pt x="20055" y="13684"/>
                    <a:pt x="20265" y="13954"/>
                    <a:pt x="20422" y="14255"/>
                  </a:cubicBezTo>
                  <a:cubicBezTo>
                    <a:pt x="20843" y="13727"/>
                    <a:pt x="21050" y="13181"/>
                    <a:pt x="21050" y="12596"/>
                  </a:cubicBezTo>
                  <a:cubicBezTo>
                    <a:pt x="21050" y="12341"/>
                    <a:pt x="21005" y="12167"/>
                    <a:pt x="20931" y="11907"/>
                  </a:cubicBezTo>
                  <a:lnTo>
                    <a:pt x="20923" y="11878"/>
                  </a:lnTo>
                  <a:cubicBezTo>
                    <a:pt x="20921" y="11871"/>
                    <a:pt x="20921" y="11865"/>
                    <a:pt x="20919" y="11858"/>
                  </a:cubicBezTo>
                  <a:cubicBezTo>
                    <a:pt x="20917" y="11845"/>
                    <a:pt x="20912" y="11834"/>
                    <a:pt x="20911" y="11821"/>
                  </a:cubicBezTo>
                  <a:cubicBezTo>
                    <a:pt x="20910" y="11810"/>
                    <a:pt x="20911" y="11799"/>
                    <a:pt x="20911" y="11788"/>
                  </a:cubicBezTo>
                  <a:cubicBezTo>
                    <a:pt x="20911" y="11778"/>
                    <a:pt x="20910" y="11766"/>
                    <a:pt x="20911" y="11756"/>
                  </a:cubicBezTo>
                  <a:cubicBezTo>
                    <a:pt x="20912" y="11745"/>
                    <a:pt x="20913" y="11734"/>
                    <a:pt x="20915" y="11723"/>
                  </a:cubicBezTo>
                  <a:cubicBezTo>
                    <a:pt x="20917" y="11713"/>
                    <a:pt x="20920" y="11705"/>
                    <a:pt x="20923" y="11695"/>
                  </a:cubicBezTo>
                  <a:cubicBezTo>
                    <a:pt x="20926" y="11684"/>
                    <a:pt x="20931" y="11676"/>
                    <a:pt x="20935" y="11666"/>
                  </a:cubicBezTo>
                  <a:cubicBezTo>
                    <a:pt x="20939" y="11657"/>
                    <a:pt x="20942" y="11647"/>
                    <a:pt x="20947" y="11638"/>
                  </a:cubicBezTo>
                  <a:cubicBezTo>
                    <a:pt x="20953" y="11626"/>
                    <a:pt x="20960" y="11616"/>
                    <a:pt x="20967" y="11605"/>
                  </a:cubicBezTo>
                  <a:cubicBezTo>
                    <a:pt x="20971" y="11599"/>
                    <a:pt x="20974" y="11591"/>
                    <a:pt x="20979" y="11585"/>
                  </a:cubicBezTo>
                  <a:cubicBezTo>
                    <a:pt x="21384" y="11066"/>
                    <a:pt x="21600" y="10440"/>
                    <a:pt x="21600" y="9775"/>
                  </a:cubicBezTo>
                  <a:cubicBezTo>
                    <a:pt x="21600" y="8176"/>
                    <a:pt x="20327" y="6877"/>
                    <a:pt x="18766" y="6877"/>
                  </a:cubicBezTo>
                  <a:cubicBezTo>
                    <a:pt x="18135" y="6877"/>
                    <a:pt x="17541" y="7083"/>
                    <a:pt x="17043" y="7476"/>
                  </a:cubicBezTo>
                  <a:cubicBezTo>
                    <a:pt x="16903" y="7586"/>
                    <a:pt x="16700" y="7562"/>
                    <a:pt x="16593" y="7419"/>
                  </a:cubicBezTo>
                  <a:cubicBezTo>
                    <a:pt x="16485" y="7276"/>
                    <a:pt x="16513" y="7068"/>
                    <a:pt x="16653" y="6958"/>
                  </a:cubicBezTo>
                  <a:cubicBezTo>
                    <a:pt x="17263" y="6477"/>
                    <a:pt x="17994" y="6224"/>
                    <a:pt x="18766" y="6224"/>
                  </a:cubicBezTo>
                  <a:cubicBezTo>
                    <a:pt x="19595" y="6224"/>
                    <a:pt x="20358" y="6525"/>
                    <a:pt x="20955" y="7023"/>
                  </a:cubicBezTo>
                  <a:cubicBezTo>
                    <a:pt x="20875" y="6087"/>
                    <a:pt x="20635" y="5547"/>
                    <a:pt x="20262" y="5136"/>
                  </a:cubicBezTo>
                  <a:cubicBezTo>
                    <a:pt x="20233" y="5252"/>
                    <a:pt x="20194" y="5361"/>
                    <a:pt x="20147" y="5495"/>
                  </a:cubicBezTo>
                  <a:cubicBezTo>
                    <a:pt x="20125" y="5559"/>
                    <a:pt x="20102" y="5630"/>
                    <a:pt x="20075" y="5711"/>
                  </a:cubicBezTo>
                  <a:cubicBezTo>
                    <a:pt x="20030" y="5847"/>
                    <a:pt x="19906" y="5935"/>
                    <a:pt x="19773" y="5935"/>
                  </a:cubicBezTo>
                  <a:cubicBezTo>
                    <a:pt x="19739" y="5935"/>
                    <a:pt x="19703" y="5926"/>
                    <a:pt x="19669" y="5915"/>
                  </a:cubicBezTo>
                  <a:cubicBezTo>
                    <a:pt x="19503" y="5857"/>
                    <a:pt x="19414" y="5673"/>
                    <a:pt x="19470" y="5503"/>
                  </a:cubicBezTo>
                  <a:cubicBezTo>
                    <a:pt x="19499" y="5418"/>
                    <a:pt x="19526" y="5342"/>
                    <a:pt x="19550" y="5275"/>
                  </a:cubicBezTo>
                  <a:cubicBezTo>
                    <a:pt x="19657" y="4968"/>
                    <a:pt x="19701" y="4842"/>
                    <a:pt x="19701" y="4353"/>
                  </a:cubicBezTo>
                  <a:cubicBezTo>
                    <a:pt x="19701" y="2928"/>
                    <a:pt x="18784" y="1773"/>
                    <a:pt x="17532" y="1512"/>
                  </a:cubicBezTo>
                  <a:cubicBezTo>
                    <a:pt x="17719" y="2004"/>
                    <a:pt x="17819" y="2561"/>
                    <a:pt x="17819" y="3163"/>
                  </a:cubicBezTo>
                  <a:cubicBezTo>
                    <a:pt x="17819" y="4241"/>
                    <a:pt x="17340" y="5500"/>
                    <a:pt x="16012" y="6347"/>
                  </a:cubicBezTo>
                  <a:cubicBezTo>
                    <a:pt x="15400" y="6737"/>
                    <a:pt x="14356" y="7042"/>
                    <a:pt x="12860" y="6290"/>
                  </a:cubicBezTo>
                  <a:cubicBezTo>
                    <a:pt x="12702" y="6210"/>
                    <a:pt x="12635" y="6015"/>
                    <a:pt x="12712" y="5853"/>
                  </a:cubicBezTo>
                  <a:cubicBezTo>
                    <a:pt x="12790" y="5692"/>
                    <a:pt x="12980" y="5627"/>
                    <a:pt x="13138" y="5707"/>
                  </a:cubicBezTo>
                  <a:cubicBezTo>
                    <a:pt x="14129" y="6205"/>
                    <a:pt x="14983" y="6233"/>
                    <a:pt x="15673" y="5792"/>
                  </a:cubicBezTo>
                  <a:cubicBezTo>
                    <a:pt x="16654" y="5167"/>
                    <a:pt x="17182" y="4287"/>
                    <a:pt x="17182" y="3163"/>
                  </a:cubicBezTo>
                  <a:cubicBezTo>
                    <a:pt x="17182" y="2458"/>
                    <a:pt x="17021" y="1826"/>
                    <a:pt x="16732" y="1317"/>
                  </a:cubicBezTo>
                  <a:cubicBezTo>
                    <a:pt x="16727" y="1309"/>
                    <a:pt x="16721" y="1304"/>
                    <a:pt x="16716" y="1296"/>
                  </a:cubicBezTo>
                  <a:cubicBezTo>
                    <a:pt x="16253" y="496"/>
                    <a:pt x="15477" y="0"/>
                    <a:pt x="14547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/>
              <a:endParaRPr>
                <a:latin typeface="Lato Light"/>
                <a:cs typeface="Lato Light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3790459" y="3657418"/>
            <a:ext cx="1803477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latin typeface="+mj-lt"/>
              </a:rPr>
              <a:t>Blind Person will control the application</a:t>
            </a:r>
          </a:p>
          <a:p>
            <a:pPr algn="ctr"/>
            <a:r>
              <a:rPr lang="en-US" sz="6600" dirty="0" smtClean="0">
                <a:latin typeface="+mj-lt"/>
              </a:rPr>
              <a:t>through voice commands</a:t>
            </a:r>
            <a:endParaRPr lang="vi-VN" sz="4800" dirty="0">
              <a:latin typeface="+mj-lt"/>
            </a:endParaRPr>
          </a:p>
        </p:txBody>
      </p:sp>
      <p:sp>
        <p:nvSpPr>
          <p:cNvPr id="30" name="Rectangle 1"/>
          <p:cNvSpPr>
            <a:spLocks/>
          </p:cNvSpPr>
          <p:nvPr/>
        </p:nvSpPr>
        <p:spPr bwMode="auto">
          <a:xfrm>
            <a:off x="1705754" y="1108042"/>
            <a:ext cx="413414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39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38175" y="4724400"/>
            <a:ext cx="13348527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u="sng" dirty="0" smtClean="0">
                <a:latin typeface="+mj-lt"/>
              </a:rPr>
              <a:t>Demo</a:t>
            </a:r>
            <a:endParaRPr lang="en-US" sz="8000" b="1" u="sng" dirty="0" smtClean="0">
              <a:latin typeface="+mj-lt"/>
            </a:endParaRPr>
          </a:p>
          <a:p>
            <a:pPr algn="ctr"/>
            <a:endParaRPr lang="en-US" sz="6000" b="1" u="sng" dirty="0" smtClean="0">
              <a:latin typeface="+mj-lt"/>
            </a:endParaRPr>
          </a:p>
          <a:p>
            <a:pPr algn="ctr"/>
            <a:r>
              <a:rPr lang="en-US" sz="8000" dirty="0" smtClean="0">
                <a:latin typeface="+mj-lt"/>
              </a:rPr>
              <a:t>Real-time 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887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76" y="709608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4328056" y="3298461"/>
            <a:ext cx="6740997" cy="3880971"/>
          </a:xfrm>
          <a:prstGeom prst="cloudCallout">
            <a:avLst>
              <a:gd name="adj1" fmla="val -41229"/>
              <a:gd name="adj2" fmla="val 4529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5775158" y="4453500"/>
            <a:ext cx="50389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Everything is automatic !</a:t>
            </a:r>
            <a:endParaRPr lang="vi-VN" sz="54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1580080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Real-time Identifying Process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8802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76" y="709608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4328056" y="3298461"/>
            <a:ext cx="6740997" cy="3880971"/>
          </a:xfrm>
          <a:prstGeom prst="cloudCallout">
            <a:avLst>
              <a:gd name="adj1" fmla="val -41229"/>
              <a:gd name="adj2" fmla="val 4529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5775158" y="4453500"/>
            <a:ext cx="50389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Everything is automatic !</a:t>
            </a:r>
            <a:endParaRPr lang="vi-VN" sz="54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1580080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Real-time Identifying Process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280201" y="2579321"/>
            <a:ext cx="100488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Wingdings" panose="05000000000000000000" pitchFamily="2" charset="2"/>
              <a:buChar char="ü"/>
            </a:pPr>
            <a:r>
              <a:rPr lang="en-US" sz="6000" dirty="0" smtClean="0">
                <a:latin typeface="+mj-lt"/>
              </a:rPr>
              <a:t>Mr. Son does not have to give command to identify every time he meets somebody.</a:t>
            </a:r>
          </a:p>
        </p:txBody>
      </p:sp>
    </p:spTree>
    <p:extLst>
      <p:ext uri="{BB962C8B-B14F-4D97-AF65-F5344CB8AC3E}">
        <p14:creationId xmlns:p14="http://schemas.microsoft.com/office/powerpoint/2010/main" val="302141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647824" y="7095906"/>
            <a:ext cx="4190871" cy="11157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76" y="709608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4328056" y="3298461"/>
            <a:ext cx="6740997" cy="3880971"/>
          </a:xfrm>
          <a:prstGeom prst="cloudCallout">
            <a:avLst>
              <a:gd name="adj1" fmla="val -41229"/>
              <a:gd name="adj2" fmla="val 4529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5775158" y="4453500"/>
            <a:ext cx="50389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Everything is automatic !</a:t>
            </a:r>
            <a:endParaRPr lang="vi-VN" sz="54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1580080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Real-time Identifying Process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280201" y="2579321"/>
            <a:ext cx="1004884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Wingdings" panose="05000000000000000000" pitchFamily="2" charset="2"/>
              <a:buChar char="ü"/>
            </a:pPr>
            <a:r>
              <a:rPr lang="en-US" sz="6000" dirty="0" smtClean="0">
                <a:latin typeface="+mj-lt"/>
              </a:rPr>
              <a:t>Mr. Son does not have to give command to identify every time he meets somebody.</a:t>
            </a:r>
          </a:p>
          <a:p>
            <a:pPr marL="857250" indent="-857250">
              <a:buFont typeface="Wingdings" panose="05000000000000000000" pitchFamily="2" charset="2"/>
              <a:buChar char="ü"/>
            </a:pPr>
            <a:endParaRPr lang="en-US" sz="6000" dirty="0">
              <a:latin typeface="+mj-lt"/>
            </a:endParaRPr>
          </a:p>
          <a:p>
            <a:pPr marL="857250" indent="-857250">
              <a:buFont typeface="Wingdings" panose="05000000000000000000" pitchFamily="2" charset="2"/>
              <a:buChar char="ü"/>
            </a:pPr>
            <a:r>
              <a:rPr lang="en-US" sz="6000" dirty="0" smtClean="0">
                <a:latin typeface="+mj-lt"/>
              </a:rPr>
              <a:t>Totally “Hand-free”.</a:t>
            </a:r>
          </a:p>
        </p:txBody>
      </p:sp>
    </p:spTree>
    <p:extLst>
      <p:ext uri="{BB962C8B-B14F-4D97-AF65-F5344CB8AC3E}">
        <p14:creationId xmlns:p14="http://schemas.microsoft.com/office/powerpoint/2010/main" val="25833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46250" y="6034771"/>
            <a:ext cx="9845982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3800" b="1" smtClean="0">
                <a:solidFill>
                  <a:schemeClr val="bg1"/>
                </a:solidFill>
                <a:latin typeface="Lato Regular"/>
                <a:cs typeface="Lato Regular"/>
              </a:rPr>
              <a:t>Introduction</a:t>
            </a:r>
            <a:endParaRPr lang="en-US" sz="138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26924" y="53169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sp>
        <p:nvSpPr>
          <p:cNvPr id="14" name="Freeform 13"/>
          <p:cNvSpPr/>
          <p:nvPr/>
        </p:nvSpPr>
        <p:spPr>
          <a:xfrm flipH="1">
            <a:off x="-1" y="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825493" y="4417886"/>
            <a:ext cx="8881836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1500" b="1" dirty="0" smtClean="0">
                <a:solidFill>
                  <a:schemeClr val="bg1"/>
                </a:solidFill>
                <a:latin typeface="Lato Regular"/>
                <a:cs typeface="Lato Regular"/>
              </a:rPr>
              <a:t>Check Duplicated Person By Faces</a:t>
            </a:r>
            <a:endParaRPr lang="en-US" sz="11500" b="1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26924" y="529462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94496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Faces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346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4987" y="3859486"/>
            <a:ext cx="8152129" cy="63120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34556" y="4073251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Person List</a:t>
            </a:r>
            <a:endParaRPr lang="en-US" b="1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872545" y="4933347"/>
          <a:ext cx="5412759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Ngọc</a:t>
                      </a:r>
                      <a:r>
                        <a:rPr lang="en-US" sz="3000" baseline="0" dirty="0" smtClean="0"/>
                        <a:t> </a:t>
                      </a:r>
                      <a:r>
                        <a:rPr lang="en-US" sz="3000" baseline="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2858064" y="5008408"/>
            <a:ext cx="1500171" cy="221275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4576815" y="5008408"/>
            <a:ext cx="1650784" cy="2212752"/>
          </a:xfrm>
          <a:prstGeom prst="rect">
            <a:avLst/>
          </a:prstGeom>
        </p:spPr>
      </p:pic>
      <p:graphicFrame>
        <p:nvGraphicFramePr>
          <p:cNvPr id="32" name="Table 31"/>
          <p:cNvGraphicFramePr>
            <a:graphicFrameLocks noGrp="1"/>
          </p:cNvGraphicFramePr>
          <p:nvPr>
            <p:extLst/>
          </p:nvPr>
        </p:nvGraphicFramePr>
        <p:xfrm>
          <a:off x="872545" y="7499234"/>
          <a:ext cx="7217012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r>
                        <a:rPr lang="en-US" sz="3000" baseline="0" dirty="0" smtClean="0"/>
                        <a:t> </a:t>
                      </a:r>
                      <a:r>
                        <a:rPr lang="en-US" sz="3000" baseline="0" dirty="0" err="1" smtClean="0"/>
                        <a:t>Sơn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33" name="Picture 3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20" y="7583156"/>
            <a:ext cx="1659565" cy="221275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868" y="7583155"/>
            <a:ext cx="1659564" cy="221275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815" y="7594173"/>
            <a:ext cx="1659564" cy="221275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Faces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8307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10263537" y="6002961"/>
          <a:ext cx="3608506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12304476" y="6064167"/>
            <a:ext cx="1356108" cy="225407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835538" y="6123666"/>
            <a:ext cx="121860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 smtClean="0"/>
              <a:t>+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4987" y="3859486"/>
            <a:ext cx="8152129" cy="63120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234556" y="4073251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Person List</a:t>
            </a:r>
            <a:endParaRPr lang="en-US" b="1" dirty="0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872545" y="4933347"/>
          <a:ext cx="5412759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Ngọc</a:t>
                      </a:r>
                      <a:r>
                        <a:rPr lang="en-US" sz="3000" baseline="0" dirty="0" smtClean="0"/>
                        <a:t> </a:t>
                      </a:r>
                      <a:r>
                        <a:rPr lang="en-US" sz="3000" baseline="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2858064" y="5008408"/>
            <a:ext cx="1500171" cy="221275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4576815" y="5008408"/>
            <a:ext cx="1650784" cy="2212752"/>
          </a:xfrm>
          <a:prstGeom prst="rect">
            <a:avLst/>
          </a:prstGeom>
        </p:spPr>
      </p:pic>
      <p:graphicFrame>
        <p:nvGraphicFramePr>
          <p:cNvPr id="48" name="Table 47"/>
          <p:cNvGraphicFramePr>
            <a:graphicFrameLocks noGrp="1"/>
          </p:cNvGraphicFramePr>
          <p:nvPr>
            <p:extLst/>
          </p:nvPr>
        </p:nvGraphicFramePr>
        <p:xfrm>
          <a:off x="872545" y="7499234"/>
          <a:ext cx="7217012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r>
                        <a:rPr lang="en-US" sz="3000" baseline="0" dirty="0" smtClean="0"/>
                        <a:t> </a:t>
                      </a:r>
                      <a:r>
                        <a:rPr lang="en-US" sz="3000" baseline="0" dirty="0" err="1" smtClean="0"/>
                        <a:t>Sơn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49" name="Picture 4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20" y="7583156"/>
            <a:ext cx="1659565" cy="221275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868" y="7583155"/>
            <a:ext cx="1659564" cy="221275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815" y="7594173"/>
            <a:ext cx="1659564" cy="221275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Faces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338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10263537" y="5953533"/>
          <a:ext cx="3608506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12304476" y="6014739"/>
            <a:ext cx="1356108" cy="225407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835538" y="6074238"/>
            <a:ext cx="121860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 smtClean="0"/>
              <a:t>+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4071617" y="7229962"/>
            <a:ext cx="1087122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15569772" y="4011885"/>
            <a:ext cx="8152129" cy="87628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8399341" y="4176223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Person List</a:t>
            </a:r>
            <a:endParaRPr lang="en-US" b="1" dirty="0"/>
          </a:p>
        </p:txBody>
      </p:sp>
      <p:graphicFrame>
        <p:nvGraphicFramePr>
          <p:cNvPr id="46" name="Table 45"/>
          <p:cNvGraphicFramePr>
            <a:graphicFrameLocks noGrp="1"/>
          </p:cNvGraphicFramePr>
          <p:nvPr>
            <p:extLst/>
          </p:nvPr>
        </p:nvGraphicFramePr>
        <p:xfrm>
          <a:off x="16037330" y="10086985"/>
          <a:ext cx="3608506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18078269" y="10148191"/>
            <a:ext cx="1356108" cy="225407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04987" y="3810058"/>
            <a:ext cx="8152129" cy="63120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234556" y="4023823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Person List</a:t>
            </a:r>
            <a:endParaRPr lang="en-US" b="1" dirty="0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872545" y="4883919"/>
          <a:ext cx="5412759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Ngọc</a:t>
                      </a:r>
                      <a:r>
                        <a:rPr lang="en-US" sz="3000" baseline="0" dirty="0" smtClean="0"/>
                        <a:t> </a:t>
                      </a:r>
                      <a:r>
                        <a:rPr lang="en-US" sz="3000" baseline="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2858064" y="4958980"/>
            <a:ext cx="1500171" cy="221275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4576815" y="4958980"/>
            <a:ext cx="1650784" cy="2212752"/>
          </a:xfrm>
          <a:prstGeom prst="rect">
            <a:avLst/>
          </a:prstGeom>
        </p:spPr>
      </p:pic>
      <p:graphicFrame>
        <p:nvGraphicFramePr>
          <p:cNvPr id="48" name="Table 47"/>
          <p:cNvGraphicFramePr>
            <a:graphicFrameLocks noGrp="1"/>
          </p:cNvGraphicFramePr>
          <p:nvPr>
            <p:extLst/>
          </p:nvPr>
        </p:nvGraphicFramePr>
        <p:xfrm>
          <a:off x="872545" y="7449806"/>
          <a:ext cx="7217012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r>
                        <a:rPr lang="en-US" sz="3000" baseline="0" dirty="0" smtClean="0"/>
                        <a:t> </a:t>
                      </a:r>
                      <a:r>
                        <a:rPr lang="en-US" sz="3000" baseline="0" dirty="0" err="1" smtClean="0"/>
                        <a:t>Sơn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49" name="Picture 4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20" y="7533728"/>
            <a:ext cx="1659565" cy="221275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868" y="7533727"/>
            <a:ext cx="1659564" cy="221275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815" y="7544745"/>
            <a:ext cx="1659564" cy="2212752"/>
          </a:xfrm>
          <a:prstGeom prst="rect">
            <a:avLst/>
          </a:prstGeom>
        </p:spPr>
      </p:pic>
      <p:graphicFrame>
        <p:nvGraphicFramePr>
          <p:cNvPr id="52" name="Table 51"/>
          <p:cNvGraphicFramePr>
            <a:graphicFrameLocks noGrp="1"/>
          </p:cNvGraphicFramePr>
          <p:nvPr>
            <p:extLst/>
          </p:nvPr>
        </p:nvGraphicFramePr>
        <p:xfrm>
          <a:off x="16037330" y="4951290"/>
          <a:ext cx="5412759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Ngọc</a:t>
                      </a:r>
                      <a:r>
                        <a:rPr lang="en-US" sz="3000" baseline="0" dirty="0" smtClean="0"/>
                        <a:t> </a:t>
                      </a:r>
                      <a:r>
                        <a:rPr lang="en-US" sz="3000" baseline="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18022849" y="5026351"/>
            <a:ext cx="1500171" cy="221275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19741600" y="5026351"/>
            <a:ext cx="1650784" cy="2212752"/>
          </a:xfrm>
          <a:prstGeom prst="rect">
            <a:avLst/>
          </a:prstGeom>
        </p:spPr>
      </p:pic>
      <p:graphicFrame>
        <p:nvGraphicFramePr>
          <p:cNvPr id="55" name="Table 54"/>
          <p:cNvGraphicFramePr>
            <a:graphicFrameLocks noGrp="1"/>
          </p:cNvGraphicFramePr>
          <p:nvPr>
            <p:extLst/>
          </p:nvPr>
        </p:nvGraphicFramePr>
        <p:xfrm>
          <a:off x="16037330" y="7517177"/>
          <a:ext cx="7217012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r>
                        <a:rPr lang="en-US" sz="3000" baseline="0" dirty="0" smtClean="0"/>
                        <a:t> </a:t>
                      </a:r>
                      <a:r>
                        <a:rPr lang="en-US" sz="3000" baseline="0" dirty="0" err="1" smtClean="0"/>
                        <a:t>Sơn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56" name="Picture 5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705" y="7601099"/>
            <a:ext cx="1659565" cy="2212753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1653" y="7601098"/>
            <a:ext cx="1659564" cy="2212753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2600" y="7612116"/>
            <a:ext cx="1659564" cy="2212752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Faces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387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10263537" y="5953533"/>
          <a:ext cx="3608506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12304476" y="6014739"/>
            <a:ext cx="1356108" cy="225407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835538" y="6074238"/>
            <a:ext cx="121860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 smtClean="0"/>
              <a:t>+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4071617" y="7229962"/>
            <a:ext cx="1087122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15569772" y="4011885"/>
            <a:ext cx="8152129" cy="87628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8399341" y="4176223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Person List</a:t>
            </a:r>
            <a:endParaRPr lang="en-US" b="1" dirty="0"/>
          </a:p>
        </p:txBody>
      </p:sp>
      <p:graphicFrame>
        <p:nvGraphicFramePr>
          <p:cNvPr id="46" name="Table 45"/>
          <p:cNvGraphicFramePr>
            <a:graphicFrameLocks noGrp="1"/>
          </p:cNvGraphicFramePr>
          <p:nvPr>
            <p:extLst/>
          </p:nvPr>
        </p:nvGraphicFramePr>
        <p:xfrm>
          <a:off x="16037330" y="10086985"/>
          <a:ext cx="3608506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18078269" y="10148191"/>
            <a:ext cx="1356108" cy="225407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04987" y="3810058"/>
            <a:ext cx="8152129" cy="63120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234556" y="4023823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Person List</a:t>
            </a:r>
            <a:endParaRPr lang="en-US" b="1" dirty="0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872545" y="4883919"/>
          <a:ext cx="5412759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Ngọc</a:t>
                      </a:r>
                      <a:r>
                        <a:rPr lang="en-US" sz="3000" baseline="0" dirty="0" smtClean="0"/>
                        <a:t> </a:t>
                      </a:r>
                      <a:r>
                        <a:rPr lang="en-US" sz="3000" baseline="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2858064" y="4958980"/>
            <a:ext cx="1500171" cy="221275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4576815" y="4958980"/>
            <a:ext cx="1650784" cy="2212752"/>
          </a:xfrm>
          <a:prstGeom prst="rect">
            <a:avLst/>
          </a:prstGeom>
        </p:spPr>
      </p:pic>
      <p:graphicFrame>
        <p:nvGraphicFramePr>
          <p:cNvPr id="48" name="Table 47"/>
          <p:cNvGraphicFramePr>
            <a:graphicFrameLocks noGrp="1"/>
          </p:cNvGraphicFramePr>
          <p:nvPr>
            <p:extLst/>
          </p:nvPr>
        </p:nvGraphicFramePr>
        <p:xfrm>
          <a:off x="872545" y="7449806"/>
          <a:ext cx="7217012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r>
                        <a:rPr lang="en-US" sz="3000" baseline="0" dirty="0" smtClean="0"/>
                        <a:t> </a:t>
                      </a:r>
                      <a:r>
                        <a:rPr lang="en-US" sz="3000" baseline="0" dirty="0" err="1" smtClean="0"/>
                        <a:t>Sơn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49" name="Picture 4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20" y="7533728"/>
            <a:ext cx="1659565" cy="221275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868" y="7533727"/>
            <a:ext cx="1659564" cy="221275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815" y="7544745"/>
            <a:ext cx="1659564" cy="2212752"/>
          </a:xfrm>
          <a:prstGeom prst="rect">
            <a:avLst/>
          </a:prstGeom>
        </p:spPr>
      </p:pic>
      <p:graphicFrame>
        <p:nvGraphicFramePr>
          <p:cNvPr id="52" name="Table 51"/>
          <p:cNvGraphicFramePr>
            <a:graphicFrameLocks noGrp="1"/>
          </p:cNvGraphicFramePr>
          <p:nvPr>
            <p:extLst/>
          </p:nvPr>
        </p:nvGraphicFramePr>
        <p:xfrm>
          <a:off x="16037330" y="4951290"/>
          <a:ext cx="5412759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Ngọc</a:t>
                      </a:r>
                      <a:r>
                        <a:rPr lang="en-US" sz="3000" baseline="0" dirty="0" smtClean="0"/>
                        <a:t> </a:t>
                      </a:r>
                      <a:r>
                        <a:rPr lang="en-US" sz="3000" baseline="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18022849" y="5026351"/>
            <a:ext cx="1500171" cy="221275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19741600" y="5026351"/>
            <a:ext cx="1650784" cy="2212752"/>
          </a:xfrm>
          <a:prstGeom prst="rect">
            <a:avLst/>
          </a:prstGeom>
        </p:spPr>
      </p:pic>
      <p:graphicFrame>
        <p:nvGraphicFramePr>
          <p:cNvPr id="55" name="Table 54"/>
          <p:cNvGraphicFramePr>
            <a:graphicFrameLocks noGrp="1"/>
          </p:cNvGraphicFramePr>
          <p:nvPr>
            <p:extLst/>
          </p:nvPr>
        </p:nvGraphicFramePr>
        <p:xfrm>
          <a:off x="16037330" y="7517177"/>
          <a:ext cx="7217012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r>
                        <a:rPr lang="en-US" sz="3000" baseline="0" dirty="0" smtClean="0"/>
                        <a:t> </a:t>
                      </a:r>
                      <a:r>
                        <a:rPr lang="en-US" sz="3000" baseline="0" dirty="0" err="1" smtClean="0"/>
                        <a:t>Sơn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56" name="Picture 5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705" y="7601099"/>
            <a:ext cx="1659565" cy="2212753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1653" y="7601098"/>
            <a:ext cx="1659564" cy="2212753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2600" y="7612116"/>
            <a:ext cx="1659564" cy="221275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925433" y="4822554"/>
            <a:ext cx="5611681" cy="2569196"/>
          </a:xfrm>
          <a:prstGeom prst="rect">
            <a:avLst/>
          </a:prstGeom>
          <a:noFill/>
          <a:ln w="730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5925493" y="9990628"/>
            <a:ext cx="3816108" cy="2569196"/>
          </a:xfrm>
          <a:prstGeom prst="rect">
            <a:avLst/>
          </a:prstGeom>
          <a:noFill/>
          <a:ln w="730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Faces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441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0" name="Freeform 189"/>
          <p:cNvSpPr/>
          <p:nvPr/>
        </p:nvSpPr>
        <p:spPr>
          <a:xfrm flipH="1">
            <a:off x="-1" y="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657130" y="6993427"/>
            <a:ext cx="10439400" cy="117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8800" b="1" smtClean="0">
                <a:solidFill>
                  <a:schemeClr val="bg1"/>
                </a:solidFill>
                <a:latin typeface="Lato Regular"/>
                <a:cs typeface="Lato Regular"/>
              </a:rPr>
              <a:t>Kiều Trọng Khánh</a:t>
            </a:r>
            <a:endParaRPr lang="en-US" sz="88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57130" y="5647353"/>
            <a:ext cx="37048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mtClean="0">
                <a:solidFill>
                  <a:schemeClr val="bg1"/>
                </a:solidFill>
                <a:latin typeface="Lato Light"/>
                <a:cs typeface="Lato Light"/>
              </a:rPr>
              <a:t>Supervisor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26924" y="529462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3117" y="5226789"/>
            <a:ext cx="114300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smtClean="0">
                <a:latin typeface="+mj-lt"/>
              </a:rPr>
              <a:t>Phan Trung Thành (Leader)</a:t>
            </a:r>
          </a:p>
          <a:p>
            <a:r>
              <a:rPr lang="en-US" sz="6000" smtClean="0">
                <a:latin typeface="+mj-lt"/>
              </a:rPr>
              <a:t>Nguyễn Vũ Hoàng Sơn</a:t>
            </a:r>
          </a:p>
          <a:p>
            <a:r>
              <a:rPr lang="en-US" sz="6000" smtClean="0">
                <a:latin typeface="+mj-lt"/>
              </a:rPr>
              <a:t>Võ Hà Quân</a:t>
            </a:r>
          </a:p>
          <a:p>
            <a:r>
              <a:rPr lang="en-US" sz="6000" smtClean="0">
                <a:latin typeface="+mj-lt"/>
              </a:rPr>
              <a:t>Nguyễn Cao Duy (Dropped Out)</a:t>
            </a:r>
            <a:endParaRPr lang="vi-VN" sz="6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0830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247984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Scopes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6680" y="3437207"/>
            <a:ext cx="5370032" cy="523928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130"/>
          <p:cNvSpPr txBox="1"/>
          <p:nvPr/>
        </p:nvSpPr>
        <p:spPr>
          <a:xfrm>
            <a:off x="4797199" y="10136453"/>
            <a:ext cx="5258075" cy="5500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vi" b="1"/>
              <a:t>Blind Person</a:t>
            </a:r>
          </a:p>
        </p:txBody>
      </p:sp>
      <p:sp>
        <p:nvSpPr>
          <p:cNvPr id="23" name="Shape 131"/>
          <p:cNvSpPr txBox="1"/>
          <p:nvPr/>
        </p:nvSpPr>
        <p:spPr>
          <a:xfrm>
            <a:off x="14181521" y="10136453"/>
            <a:ext cx="6452929" cy="5500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vi" b="1"/>
              <a:t>Blind’s Partner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3871" y="2649907"/>
            <a:ext cx="6026581" cy="6026581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261124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Faces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006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282" y="4002072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387445" y="5185538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Faces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287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282" y="4002072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387445" y="5185538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053641" y="4647227"/>
            <a:ext cx="25839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078593" y="3216066"/>
            <a:ext cx="7949487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Find Duplicated Persons By Faces in the Person Group </a:t>
            </a:r>
            <a:endParaRPr lang="vi-VN" sz="6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Faces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0488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282" y="4002072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387445" y="5185538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053641" y="4647227"/>
            <a:ext cx="25839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078593" y="3216066"/>
            <a:ext cx="7949487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Find Duplicated Persons By Faces in the Person Group </a:t>
            </a:r>
            <a:endParaRPr lang="vi-VN" sz="60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834878" y="8949926"/>
            <a:ext cx="6193202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Display the result to user</a:t>
            </a:r>
            <a:endParaRPr lang="vi-VN" sz="6000" dirty="0">
              <a:latin typeface="+mj-lt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17894419" y="6348153"/>
            <a:ext cx="0" cy="231533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Faces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147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282" y="4002072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387445" y="5185538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053641" y="4647227"/>
            <a:ext cx="25839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078593" y="3216066"/>
            <a:ext cx="7949487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Find Duplicated Persons By Faces in the Person Group </a:t>
            </a:r>
            <a:endParaRPr lang="vi-VN" sz="60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834878" y="8949926"/>
            <a:ext cx="6193202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Display the result to user</a:t>
            </a:r>
            <a:endParaRPr lang="vi-VN" sz="6000" dirty="0"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1369289" y="9908159"/>
            <a:ext cx="273167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34519" y="8488261"/>
            <a:ext cx="6800857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User can now group duplicated persons into 1</a:t>
            </a:r>
            <a:endParaRPr lang="vi-VN" sz="6000" dirty="0">
              <a:latin typeface="+mj-lt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17894419" y="6348153"/>
            <a:ext cx="0" cy="231533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Faces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3646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Faces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606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8808637" y="3735859"/>
            <a:ext cx="6750760" cy="5715522"/>
            <a:chOff x="8808636" y="4028303"/>
            <a:chExt cx="6750760" cy="5715522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65643" y="4281657"/>
              <a:ext cx="6066202" cy="3375752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9156799" y="6937890"/>
              <a:ext cx="58819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2"/>
                  </a:solidFill>
                  <a:latin typeface="+mj-lt"/>
                </a:rPr>
                <a:t>Microsoft Cognitive Service</a:t>
              </a:r>
              <a:endParaRPr lang="vi-VN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0710136" y="7777287"/>
              <a:ext cx="2775312" cy="646331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Face - Verify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808637" y="8543496"/>
              <a:ext cx="675075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Verify whether one face belongs</a:t>
              </a:r>
            </a:p>
            <a:p>
              <a:pPr algn="ctr"/>
              <a:r>
                <a:rPr lang="en-US" dirty="0"/>
                <a:t>t</a:t>
              </a:r>
              <a:r>
                <a:rPr lang="en-US" dirty="0" smtClean="0"/>
                <a:t>o a person</a:t>
              </a:r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8808636" y="4028303"/>
              <a:ext cx="6750759" cy="5715522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Faces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103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390468" y="4897394"/>
            <a:ext cx="4502110" cy="328277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8808637" y="3735859"/>
            <a:ext cx="6750760" cy="5715522"/>
            <a:chOff x="8808636" y="4028303"/>
            <a:chExt cx="6750760" cy="5715522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65643" y="4281657"/>
              <a:ext cx="6066202" cy="3375752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9156799" y="6937890"/>
              <a:ext cx="58819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2"/>
                  </a:solidFill>
                  <a:latin typeface="+mj-lt"/>
                </a:rPr>
                <a:t>Microsoft Cognitive Service</a:t>
              </a:r>
              <a:endParaRPr lang="vi-VN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0710136" y="7777287"/>
              <a:ext cx="2775312" cy="646331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Face - Verify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808637" y="8543496"/>
              <a:ext cx="675075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Verify whether one face belongs</a:t>
              </a:r>
            </a:p>
            <a:p>
              <a:pPr algn="ctr"/>
              <a:r>
                <a:rPr lang="en-US" dirty="0"/>
                <a:t>t</a:t>
              </a:r>
              <a:r>
                <a:rPr lang="en-US" dirty="0" smtClean="0"/>
                <a:t>o a person</a:t>
              </a:r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8808636" y="4028303"/>
              <a:ext cx="6750759" cy="5715522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2856693" y="5037778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INPUT</a:t>
            </a:r>
            <a:endParaRPr lang="en-US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1740872" y="5793848"/>
            <a:ext cx="2082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Face ID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740872" y="6462198"/>
            <a:ext cx="3929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Person Group ID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1740872" y="7158252"/>
            <a:ext cx="2518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Person ID</a:t>
            </a:r>
            <a:endParaRPr lang="en-US" dirty="0"/>
          </a:p>
        </p:txBody>
      </p:sp>
      <p:cxnSp>
        <p:nvCxnSpPr>
          <p:cNvPr id="58" name="Straight Arrow Connector 57"/>
          <p:cNvCxnSpPr/>
          <p:nvPr/>
        </p:nvCxnSpPr>
        <p:spPr>
          <a:xfrm flipV="1">
            <a:off x="6200023" y="6440179"/>
            <a:ext cx="2262725" cy="220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Faces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59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390468" y="4897394"/>
            <a:ext cx="4502110" cy="328277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8808637" y="3735859"/>
            <a:ext cx="6750760" cy="5715522"/>
            <a:chOff x="8808636" y="4028303"/>
            <a:chExt cx="6750760" cy="5715522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65643" y="4281657"/>
              <a:ext cx="6066202" cy="3375752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9156799" y="6937890"/>
              <a:ext cx="58819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2"/>
                  </a:solidFill>
                  <a:latin typeface="+mj-lt"/>
                </a:rPr>
                <a:t>Microsoft Cognitive Service</a:t>
              </a:r>
              <a:endParaRPr lang="vi-VN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0710136" y="7777287"/>
              <a:ext cx="2775312" cy="646331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Face - Verify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808637" y="8543496"/>
              <a:ext cx="675075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Verify whether one face belongs</a:t>
              </a:r>
            </a:p>
            <a:p>
              <a:pPr algn="ctr"/>
              <a:r>
                <a:rPr lang="en-US" dirty="0"/>
                <a:t>t</a:t>
              </a:r>
              <a:r>
                <a:rPr lang="en-US" dirty="0" smtClean="0"/>
                <a:t>o a person</a:t>
              </a:r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8808636" y="4028303"/>
              <a:ext cx="6750759" cy="5715522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2856693" y="5037778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INPUT</a:t>
            </a:r>
            <a:endParaRPr lang="en-US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1740872" y="5793848"/>
            <a:ext cx="2082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Face ID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740872" y="6462198"/>
            <a:ext cx="3929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Person Group ID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1740872" y="7158252"/>
            <a:ext cx="2518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Person ID</a:t>
            </a:r>
            <a:endParaRPr lang="en-US" dirty="0"/>
          </a:p>
        </p:txBody>
      </p:sp>
      <p:cxnSp>
        <p:nvCxnSpPr>
          <p:cNvPr id="58" name="Straight Arrow Connector 57"/>
          <p:cNvCxnSpPr/>
          <p:nvPr/>
        </p:nvCxnSpPr>
        <p:spPr>
          <a:xfrm flipV="1">
            <a:off x="6200023" y="6440179"/>
            <a:ext cx="2262725" cy="220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15905285" y="6440179"/>
            <a:ext cx="2262725" cy="220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18475455" y="5120069"/>
            <a:ext cx="4502110" cy="268605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19867169" y="5260452"/>
            <a:ext cx="2082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OUTPUT</a:t>
            </a:r>
            <a:endParaRPr lang="en-US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18825859" y="6016522"/>
            <a:ext cx="3057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Is Identical? 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8825859" y="6684872"/>
            <a:ext cx="280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Confidence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Faces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7259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75274" y="2492286"/>
            <a:ext cx="139005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Confidence Research: </a:t>
            </a:r>
            <a:r>
              <a:rPr lang="en-US" sz="4000" dirty="0" smtClean="0"/>
              <a:t>Verifying 100 faces of a man model </a:t>
            </a:r>
            <a:endParaRPr lang="en-US" sz="4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Faces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7936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19011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Roles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4269" y="3192880"/>
            <a:ext cx="5448595" cy="604954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73"/>
          <p:cNvSpPr txBox="1"/>
          <p:nvPr/>
        </p:nvSpPr>
        <p:spPr>
          <a:xfrm>
            <a:off x="5408165" y="10917449"/>
            <a:ext cx="4500802" cy="667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vi" b="1"/>
              <a:t>Member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  <p:pic>
        <p:nvPicPr>
          <p:cNvPr id="27" name="Shape 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43406" y="2261905"/>
            <a:ext cx="6980518" cy="698051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173"/>
          <p:cNvSpPr txBox="1"/>
          <p:nvPr/>
        </p:nvSpPr>
        <p:spPr>
          <a:xfrm>
            <a:off x="13642681" y="10917449"/>
            <a:ext cx="4500802" cy="667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 smtClean="0"/>
              <a:t>Admin</a:t>
            </a:r>
            <a:endParaRPr lang="vi" b="1"/>
          </a:p>
        </p:txBody>
      </p:sp>
    </p:spTree>
    <p:extLst>
      <p:ext uri="{BB962C8B-B14F-4D97-AF65-F5344CB8AC3E}">
        <p14:creationId xmlns:p14="http://schemas.microsoft.com/office/powerpoint/2010/main" val="322904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75274" y="2492286"/>
            <a:ext cx="139005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Confidence Research: </a:t>
            </a:r>
            <a:r>
              <a:rPr lang="en-US" sz="4000" dirty="0" smtClean="0"/>
              <a:t>Verifying 100 faces of a man model </a:t>
            </a:r>
            <a:endParaRPr lang="en-US" sz="4000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561797" y="4777068"/>
          <a:ext cx="7793166" cy="6276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6583"/>
                <a:gridCol w="3896583"/>
              </a:tblGrid>
              <a:tr h="89669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Range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 anchor="ctr"/>
                </a:tc>
              </a:tr>
              <a:tr h="89669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0.9 – 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</a:tr>
              <a:tr h="89669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0.8 – 0.9 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</a:tr>
              <a:tr h="89669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0.7 – 0.8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55</a:t>
                      </a:r>
                      <a:endParaRPr lang="en-US" b="1" dirty="0"/>
                    </a:p>
                  </a:txBody>
                  <a:tcPr anchor="ctr"/>
                </a:tc>
              </a:tr>
              <a:tr h="89669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0.6 – 0.7 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31</a:t>
                      </a:r>
                      <a:endParaRPr lang="en-US" b="1" dirty="0"/>
                    </a:p>
                  </a:txBody>
                  <a:tcPr anchor="ctr"/>
                </a:tc>
              </a:tr>
              <a:tr h="89669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0.5 – 0.6 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</a:tr>
              <a:tr h="89669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&lt; 0.5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Faces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5012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75274" y="2492286"/>
            <a:ext cx="139005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Confidence Research: </a:t>
            </a:r>
            <a:r>
              <a:rPr lang="en-US" sz="4000" dirty="0" smtClean="0"/>
              <a:t>Verifying 100 faces of a man model </a:t>
            </a:r>
            <a:endParaRPr lang="en-US" sz="4000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561797" y="4777068"/>
          <a:ext cx="7793166" cy="6276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6583"/>
                <a:gridCol w="3896583"/>
              </a:tblGrid>
              <a:tr h="89669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Range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 anchor="ctr"/>
                </a:tc>
              </a:tr>
              <a:tr h="89669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0.9 – 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</a:tr>
              <a:tr h="89669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0.8 – 0.9 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</a:tr>
              <a:tr h="89669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0.7 – 0.8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55</a:t>
                      </a:r>
                      <a:endParaRPr lang="en-US" b="1" dirty="0"/>
                    </a:p>
                  </a:txBody>
                  <a:tcPr anchor="ctr"/>
                </a:tc>
              </a:tr>
              <a:tr h="89669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0.6 – 0.7 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31</a:t>
                      </a:r>
                      <a:endParaRPr lang="en-US" b="1" dirty="0"/>
                    </a:p>
                  </a:txBody>
                  <a:tcPr anchor="ctr"/>
                </a:tc>
              </a:tr>
              <a:tr h="89669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0.5 – 0.6 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</a:tr>
              <a:tr h="89669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&lt; 0.5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25" name="Straight Arrow Connector 24"/>
          <p:cNvCxnSpPr/>
          <p:nvPr/>
        </p:nvCxnSpPr>
        <p:spPr>
          <a:xfrm flipV="1">
            <a:off x="12694217" y="8049252"/>
            <a:ext cx="2262725" cy="220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360346" y="6670759"/>
            <a:ext cx="4826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Matched Confidence 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7451189" y="7238432"/>
            <a:ext cx="362952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 smtClean="0"/>
              <a:t>0.65</a:t>
            </a:r>
            <a:endParaRPr lang="en-US" sz="13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Faces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901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057884" y="2857692"/>
            <a:ext cx="9846159" cy="96967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887453" y="3022030"/>
            <a:ext cx="3258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Person List</a:t>
            </a:r>
            <a:endParaRPr lang="en-US" b="1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7525440" y="9599542"/>
          <a:ext cx="4358362" cy="26257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179181"/>
                <a:gridCol w="2179181"/>
              </a:tblGrid>
              <a:tr h="26257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10090906" y="9679798"/>
            <a:ext cx="1453394" cy="2415775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7525442" y="3797097"/>
          <a:ext cx="6537543" cy="26257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179181"/>
                <a:gridCol w="2179181"/>
                <a:gridCol w="2179181"/>
              </a:tblGrid>
              <a:tr h="26257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Ngọc</a:t>
                      </a:r>
                      <a:r>
                        <a:rPr lang="en-US" sz="3000" baseline="0" dirty="0" smtClean="0"/>
                        <a:t> </a:t>
                      </a:r>
                      <a:r>
                        <a:rPr lang="en-US" sz="3000" baseline="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10040120" y="3970660"/>
            <a:ext cx="1560272" cy="230140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12149541" y="3949181"/>
            <a:ext cx="1732944" cy="2322880"/>
          </a:xfrm>
          <a:prstGeom prst="rect">
            <a:avLst/>
          </a:prstGeom>
        </p:spPr>
      </p:pic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7525440" y="6724934"/>
          <a:ext cx="8716724" cy="26257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179181"/>
                <a:gridCol w="2179181"/>
                <a:gridCol w="2179181"/>
                <a:gridCol w="2179181"/>
              </a:tblGrid>
              <a:tr h="26257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r>
                        <a:rPr lang="en-US" sz="3000" baseline="0" dirty="0" smtClean="0"/>
                        <a:t> </a:t>
                      </a:r>
                      <a:r>
                        <a:rPr lang="en-US" sz="3000" baseline="0" dirty="0" err="1" smtClean="0"/>
                        <a:t>Sơn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18" name="Picture 1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735" y="6820042"/>
            <a:ext cx="1790981" cy="23879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8561" y="6808856"/>
            <a:ext cx="1807760" cy="241034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4376" y="6808854"/>
            <a:ext cx="1796569" cy="239542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Faces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801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16" y="4408474"/>
            <a:ext cx="3642521" cy="795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/>
          <p:cNvSpPr txBox="1"/>
          <p:nvPr/>
        </p:nvSpPr>
        <p:spPr>
          <a:xfrm>
            <a:off x="938074" y="5290163"/>
            <a:ext cx="2629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System</a:t>
            </a:r>
            <a:endParaRPr lang="vi-VN" sz="3200" b="1" dirty="0">
              <a:latin typeface="+mj-lt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Faces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82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292494" y="48362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16" y="4408474"/>
            <a:ext cx="3642521" cy="795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4244293" y="4215894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1. Sort</a:t>
            </a:r>
            <a:endParaRPr lang="en-US" sz="3200" b="1" dirty="0"/>
          </a:p>
        </p:txBody>
      </p:sp>
      <p:sp>
        <p:nvSpPr>
          <p:cNvPr id="32" name="Rectangle 31"/>
          <p:cNvSpPr/>
          <p:nvPr/>
        </p:nvSpPr>
        <p:spPr>
          <a:xfrm>
            <a:off x="6004694" y="2507156"/>
            <a:ext cx="4347120" cy="50133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037106" y="2622029"/>
            <a:ext cx="22797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Person List</a:t>
            </a:r>
            <a:endParaRPr lang="en-US" sz="3000" b="1" dirty="0"/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6240585" y="3268360"/>
          <a:ext cx="1956358" cy="12864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78179"/>
                <a:gridCol w="978179"/>
              </a:tblGrid>
              <a:tr h="12864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Hoàng</a:t>
                      </a:r>
                      <a:endParaRPr lang="en-US" sz="1500" dirty="0"/>
                    </a:p>
                  </a:txBody>
                  <a:tcPr marL="40942" marR="40942" marT="20471" marB="20471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40942" marR="40942" marT="20471" marB="20471"/>
                </a:tc>
              </a:tr>
            </a:tbl>
          </a:graphicData>
        </a:graphic>
      </p:graphicFrame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7330502" y="3295255"/>
            <a:ext cx="728119" cy="1210250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6240585" y="4646853"/>
          <a:ext cx="2960742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Ngọc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Hoàng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7330755" y="4683814"/>
            <a:ext cx="820584" cy="121036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8263595" y="4682455"/>
            <a:ext cx="902969" cy="1210362"/>
          </a:xfrm>
          <a:prstGeom prst="rect">
            <a:avLst/>
          </a:prstGeom>
        </p:spPr>
      </p:pic>
      <p:graphicFrame>
        <p:nvGraphicFramePr>
          <p:cNvPr id="41" name="Table 40"/>
          <p:cNvGraphicFramePr>
            <a:graphicFrameLocks noGrp="1"/>
          </p:cNvGraphicFramePr>
          <p:nvPr>
            <p:extLst/>
          </p:nvPr>
        </p:nvGraphicFramePr>
        <p:xfrm>
          <a:off x="6240585" y="6037847"/>
          <a:ext cx="3947656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Hoàng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Sơn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42" name="Picture 4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31" y="6082420"/>
            <a:ext cx="907771" cy="121036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595" y="6082043"/>
            <a:ext cx="907771" cy="121036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610" y="6082043"/>
            <a:ext cx="907771" cy="121036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38074" y="5290163"/>
            <a:ext cx="2629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System</a:t>
            </a:r>
            <a:endParaRPr lang="vi-VN" sz="3200" b="1" dirty="0">
              <a:latin typeface="+mj-lt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Faces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1815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292494" y="48362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16" y="4408474"/>
            <a:ext cx="3642521" cy="795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4244293" y="4215894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1. Sort</a:t>
            </a:r>
            <a:endParaRPr lang="en-US" sz="3200" b="1" dirty="0"/>
          </a:p>
        </p:txBody>
      </p:sp>
      <p:sp>
        <p:nvSpPr>
          <p:cNvPr id="32" name="Rectangle 31"/>
          <p:cNvSpPr/>
          <p:nvPr/>
        </p:nvSpPr>
        <p:spPr>
          <a:xfrm>
            <a:off x="6004694" y="2507156"/>
            <a:ext cx="4347120" cy="50133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037106" y="2622029"/>
            <a:ext cx="22797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Person List</a:t>
            </a:r>
            <a:endParaRPr lang="en-US" sz="3000" b="1" dirty="0"/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6240585" y="3268360"/>
          <a:ext cx="1956358" cy="12864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78179"/>
                <a:gridCol w="978179"/>
              </a:tblGrid>
              <a:tr h="12864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Hoàng</a:t>
                      </a:r>
                      <a:endParaRPr lang="en-US" sz="1500" dirty="0"/>
                    </a:p>
                  </a:txBody>
                  <a:tcPr marL="40942" marR="40942" marT="20471" marB="20471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40942" marR="40942" marT="20471" marB="20471"/>
                </a:tc>
              </a:tr>
            </a:tbl>
          </a:graphicData>
        </a:graphic>
      </p:graphicFrame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7330502" y="3295255"/>
            <a:ext cx="728119" cy="1210250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6240585" y="4646853"/>
          <a:ext cx="2960742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Ngọc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Hoàng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7330755" y="4683814"/>
            <a:ext cx="820584" cy="121036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8263595" y="4682455"/>
            <a:ext cx="902969" cy="1210362"/>
          </a:xfrm>
          <a:prstGeom prst="rect">
            <a:avLst/>
          </a:prstGeom>
        </p:spPr>
      </p:pic>
      <p:graphicFrame>
        <p:nvGraphicFramePr>
          <p:cNvPr id="41" name="Table 40"/>
          <p:cNvGraphicFramePr>
            <a:graphicFrameLocks noGrp="1"/>
          </p:cNvGraphicFramePr>
          <p:nvPr>
            <p:extLst/>
          </p:nvPr>
        </p:nvGraphicFramePr>
        <p:xfrm>
          <a:off x="6240585" y="6037847"/>
          <a:ext cx="3947656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Hoàng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Sơn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42" name="Picture 4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31" y="6082420"/>
            <a:ext cx="907771" cy="121036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595" y="6082043"/>
            <a:ext cx="907771" cy="121036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610" y="6082043"/>
            <a:ext cx="907771" cy="121036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38074" y="5290163"/>
            <a:ext cx="2629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System</a:t>
            </a:r>
            <a:endParaRPr lang="vi-VN" sz="3200" b="1" dirty="0">
              <a:latin typeface="+mj-lt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540894" y="49886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2282571" y="3219383"/>
            <a:ext cx="4347120" cy="34363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2. Select each face of each person to compare with other persons.</a:t>
            </a:r>
            <a:endParaRPr lang="en-US" sz="3200" b="1" dirty="0"/>
          </a:p>
        </p:txBody>
      </p:sp>
      <p:sp>
        <p:nvSpPr>
          <p:cNvPr id="46" name="Rectangle 4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Faces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5332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292494" y="48362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16" y="4408474"/>
            <a:ext cx="3642521" cy="795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4244293" y="4215894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1. Sort</a:t>
            </a:r>
            <a:endParaRPr lang="en-US" sz="3200" b="1" dirty="0"/>
          </a:p>
        </p:txBody>
      </p:sp>
      <p:sp>
        <p:nvSpPr>
          <p:cNvPr id="32" name="Rectangle 31"/>
          <p:cNvSpPr/>
          <p:nvPr/>
        </p:nvSpPr>
        <p:spPr>
          <a:xfrm>
            <a:off x="6004694" y="2507156"/>
            <a:ext cx="4347120" cy="50133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037106" y="2622029"/>
            <a:ext cx="22797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Person List</a:t>
            </a:r>
            <a:endParaRPr lang="en-US" sz="3000" b="1" dirty="0"/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6240585" y="3268360"/>
          <a:ext cx="1956358" cy="12864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78179"/>
                <a:gridCol w="978179"/>
              </a:tblGrid>
              <a:tr h="12864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Hoàng</a:t>
                      </a:r>
                      <a:endParaRPr lang="en-US" sz="1500" dirty="0"/>
                    </a:p>
                  </a:txBody>
                  <a:tcPr marL="40942" marR="40942" marT="20471" marB="20471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40942" marR="40942" marT="20471" marB="20471"/>
                </a:tc>
              </a:tr>
            </a:tbl>
          </a:graphicData>
        </a:graphic>
      </p:graphicFrame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7330502" y="3295255"/>
            <a:ext cx="728119" cy="1210250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6240585" y="4646853"/>
          <a:ext cx="2960742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Ngọc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Hoàng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7330755" y="4683814"/>
            <a:ext cx="820584" cy="121036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8263595" y="4682455"/>
            <a:ext cx="902969" cy="1210362"/>
          </a:xfrm>
          <a:prstGeom prst="rect">
            <a:avLst/>
          </a:prstGeom>
        </p:spPr>
      </p:pic>
      <p:graphicFrame>
        <p:nvGraphicFramePr>
          <p:cNvPr id="41" name="Table 40"/>
          <p:cNvGraphicFramePr>
            <a:graphicFrameLocks noGrp="1"/>
          </p:cNvGraphicFramePr>
          <p:nvPr>
            <p:extLst/>
          </p:nvPr>
        </p:nvGraphicFramePr>
        <p:xfrm>
          <a:off x="6240585" y="6037847"/>
          <a:ext cx="3947656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Hoàng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Sơn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42" name="Picture 4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31" y="6082420"/>
            <a:ext cx="907771" cy="121036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595" y="6082043"/>
            <a:ext cx="907771" cy="121036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610" y="6082043"/>
            <a:ext cx="907771" cy="121036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38074" y="5290163"/>
            <a:ext cx="2629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System</a:t>
            </a:r>
            <a:endParaRPr lang="vi-VN" sz="3200" b="1" dirty="0">
              <a:latin typeface="+mj-lt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540894" y="49886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2282571" y="3219383"/>
            <a:ext cx="4347120" cy="34363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2. Select each face of each person to compare with other persons.</a:t>
            </a:r>
            <a:endParaRPr lang="en-US" sz="3200" b="1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6840094" y="50140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60448" y="3049305"/>
            <a:ext cx="4667568" cy="259743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7917002" y="5705231"/>
            <a:ext cx="5837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Microsoft Cognitive Service</a:t>
            </a:r>
            <a:endParaRPr lang="vi-VN" sz="3200" b="1" dirty="0">
              <a:latin typeface="+mj-lt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6730439" y="3920815"/>
            <a:ext cx="17556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3. Send </a:t>
            </a:r>
          </a:p>
          <a:p>
            <a:pPr algn="ctr"/>
            <a:r>
              <a:rPr lang="en-US" sz="3200" b="1" dirty="0" smtClean="0"/>
              <a:t>data</a:t>
            </a:r>
            <a:endParaRPr lang="en-US" sz="32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Faces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398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292494" y="48362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16" y="4408474"/>
            <a:ext cx="3642521" cy="795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4244293" y="4215894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1. Sort</a:t>
            </a:r>
            <a:endParaRPr lang="en-US" sz="3200" b="1" dirty="0"/>
          </a:p>
        </p:txBody>
      </p:sp>
      <p:sp>
        <p:nvSpPr>
          <p:cNvPr id="32" name="Rectangle 31"/>
          <p:cNvSpPr/>
          <p:nvPr/>
        </p:nvSpPr>
        <p:spPr>
          <a:xfrm>
            <a:off x="6004694" y="2507156"/>
            <a:ext cx="4347120" cy="50133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037106" y="2622029"/>
            <a:ext cx="22797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Person List</a:t>
            </a:r>
            <a:endParaRPr lang="en-US" sz="3000" b="1" dirty="0"/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6240585" y="3268360"/>
          <a:ext cx="1956358" cy="12864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78179"/>
                <a:gridCol w="978179"/>
              </a:tblGrid>
              <a:tr h="12864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Hoàng</a:t>
                      </a:r>
                      <a:endParaRPr lang="en-US" sz="1500" dirty="0"/>
                    </a:p>
                  </a:txBody>
                  <a:tcPr marL="40942" marR="40942" marT="20471" marB="20471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40942" marR="40942" marT="20471" marB="20471"/>
                </a:tc>
              </a:tr>
            </a:tbl>
          </a:graphicData>
        </a:graphic>
      </p:graphicFrame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7330502" y="3295255"/>
            <a:ext cx="728119" cy="1210250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6240585" y="4646853"/>
          <a:ext cx="2960742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Ngọc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Hoàng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7330755" y="4683814"/>
            <a:ext cx="820584" cy="121036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8263595" y="4682455"/>
            <a:ext cx="902969" cy="1210362"/>
          </a:xfrm>
          <a:prstGeom prst="rect">
            <a:avLst/>
          </a:prstGeom>
        </p:spPr>
      </p:pic>
      <p:graphicFrame>
        <p:nvGraphicFramePr>
          <p:cNvPr id="41" name="Table 40"/>
          <p:cNvGraphicFramePr>
            <a:graphicFrameLocks noGrp="1"/>
          </p:cNvGraphicFramePr>
          <p:nvPr>
            <p:extLst/>
          </p:nvPr>
        </p:nvGraphicFramePr>
        <p:xfrm>
          <a:off x="6240585" y="6037847"/>
          <a:ext cx="3947656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Hoàng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Sơn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42" name="Picture 4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31" y="6082420"/>
            <a:ext cx="907771" cy="121036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595" y="6082043"/>
            <a:ext cx="907771" cy="121036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610" y="6082043"/>
            <a:ext cx="907771" cy="121036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38074" y="5290163"/>
            <a:ext cx="2629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System</a:t>
            </a:r>
            <a:endParaRPr lang="vi-VN" sz="3200" b="1" dirty="0">
              <a:latin typeface="+mj-lt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540894" y="49886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2282571" y="3219383"/>
            <a:ext cx="4347120" cy="34363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2. Select each face of each person to compare with other persons.</a:t>
            </a:r>
            <a:endParaRPr lang="en-US" sz="3200" b="1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6840094" y="50140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60448" y="3049305"/>
            <a:ext cx="4667568" cy="259743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7917002" y="5705231"/>
            <a:ext cx="5837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Microsoft Cognitive Service</a:t>
            </a:r>
            <a:endParaRPr lang="vi-VN" sz="3200" b="1" dirty="0">
              <a:latin typeface="+mj-lt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19282861" y="1920843"/>
            <a:ext cx="0" cy="1128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17808280" y="1935356"/>
            <a:ext cx="15043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17807553" y="1920842"/>
            <a:ext cx="2" cy="13208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17778527" y="3241642"/>
            <a:ext cx="75216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694786" y="1232736"/>
            <a:ext cx="5466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4. Verify faces and persons</a:t>
            </a:r>
            <a:endParaRPr lang="en-US" sz="3200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16730439" y="3920815"/>
            <a:ext cx="17556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3. Send </a:t>
            </a:r>
          </a:p>
          <a:p>
            <a:pPr algn="ctr"/>
            <a:r>
              <a:rPr lang="en-US" sz="3200" b="1" dirty="0" smtClean="0"/>
              <a:t>data</a:t>
            </a:r>
            <a:endParaRPr lang="en-US" sz="32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Faces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419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292494" y="48362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16" y="4408474"/>
            <a:ext cx="3642521" cy="795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4244293" y="4215894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1. Sort</a:t>
            </a:r>
            <a:endParaRPr lang="en-US" sz="3200" b="1" dirty="0"/>
          </a:p>
        </p:txBody>
      </p:sp>
      <p:sp>
        <p:nvSpPr>
          <p:cNvPr id="32" name="Rectangle 31"/>
          <p:cNvSpPr/>
          <p:nvPr/>
        </p:nvSpPr>
        <p:spPr>
          <a:xfrm>
            <a:off x="6004694" y="2507156"/>
            <a:ext cx="4347120" cy="50133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037106" y="2622029"/>
            <a:ext cx="22797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Person List</a:t>
            </a:r>
            <a:endParaRPr lang="en-US" sz="3000" b="1" dirty="0"/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6240585" y="3268360"/>
          <a:ext cx="1956358" cy="12864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78179"/>
                <a:gridCol w="978179"/>
              </a:tblGrid>
              <a:tr h="12864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Hoàng</a:t>
                      </a:r>
                      <a:endParaRPr lang="en-US" sz="1500" dirty="0"/>
                    </a:p>
                  </a:txBody>
                  <a:tcPr marL="40942" marR="40942" marT="20471" marB="20471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40942" marR="40942" marT="20471" marB="20471"/>
                </a:tc>
              </a:tr>
            </a:tbl>
          </a:graphicData>
        </a:graphic>
      </p:graphicFrame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7330502" y="3295255"/>
            <a:ext cx="728119" cy="1210250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6240585" y="4646853"/>
          <a:ext cx="2960742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Ngọc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Hoàng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7330755" y="4683814"/>
            <a:ext cx="820584" cy="121036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8263595" y="4682455"/>
            <a:ext cx="902969" cy="1210362"/>
          </a:xfrm>
          <a:prstGeom prst="rect">
            <a:avLst/>
          </a:prstGeom>
        </p:spPr>
      </p:pic>
      <p:graphicFrame>
        <p:nvGraphicFramePr>
          <p:cNvPr id="41" name="Table 40"/>
          <p:cNvGraphicFramePr>
            <a:graphicFrameLocks noGrp="1"/>
          </p:cNvGraphicFramePr>
          <p:nvPr>
            <p:extLst/>
          </p:nvPr>
        </p:nvGraphicFramePr>
        <p:xfrm>
          <a:off x="6240585" y="6037847"/>
          <a:ext cx="3947656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Hoàng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Sơn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42" name="Picture 4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31" y="6082420"/>
            <a:ext cx="907771" cy="121036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595" y="6082043"/>
            <a:ext cx="907771" cy="121036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610" y="6082043"/>
            <a:ext cx="907771" cy="121036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38074" y="5290163"/>
            <a:ext cx="2629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System</a:t>
            </a:r>
            <a:endParaRPr lang="vi-VN" sz="3200" b="1" dirty="0">
              <a:latin typeface="+mj-lt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540894" y="49886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2282571" y="3219383"/>
            <a:ext cx="4347120" cy="34363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2. Select each face of each person to compare with other persons.</a:t>
            </a:r>
            <a:endParaRPr lang="en-US" sz="3200" b="1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6840094" y="50140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60448" y="3049305"/>
            <a:ext cx="4667568" cy="259743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7917002" y="5705231"/>
            <a:ext cx="5837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Microsoft Cognitive Service</a:t>
            </a:r>
            <a:endParaRPr lang="vi-VN" sz="3200" b="1" dirty="0">
              <a:latin typeface="+mj-lt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19282861" y="1920843"/>
            <a:ext cx="0" cy="1128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17808280" y="1935356"/>
            <a:ext cx="15043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17807553" y="1920842"/>
            <a:ext cx="2" cy="13208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17778527" y="3241642"/>
            <a:ext cx="75216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694786" y="1232736"/>
            <a:ext cx="5466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4. Verify faces and persons</a:t>
            </a:r>
            <a:endParaRPr lang="en-US" sz="3200" b="1" dirty="0"/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3065475" y="6135804"/>
            <a:ext cx="0" cy="222712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058408" y="8362926"/>
            <a:ext cx="1844832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1525066" y="6351562"/>
            <a:ext cx="0" cy="20113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3491590" y="7684759"/>
            <a:ext cx="8015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5. Return </a:t>
            </a:r>
            <a:r>
              <a:rPr lang="en-US" sz="3200" b="1" dirty="0" err="1" smtClean="0"/>
              <a:t>IsIdentical</a:t>
            </a:r>
            <a:r>
              <a:rPr lang="en-US" sz="3200" b="1" dirty="0" smtClean="0"/>
              <a:t> &amp; Confidence Value</a:t>
            </a:r>
            <a:endParaRPr lang="en-US" sz="3200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16730439" y="3920815"/>
            <a:ext cx="17556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3. Send </a:t>
            </a:r>
          </a:p>
          <a:p>
            <a:pPr algn="ctr"/>
            <a:r>
              <a:rPr lang="en-US" sz="3200" b="1" dirty="0" smtClean="0"/>
              <a:t>data</a:t>
            </a:r>
            <a:endParaRPr lang="en-US" sz="32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Faces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9943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292494" y="48362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16" y="4408474"/>
            <a:ext cx="3642521" cy="795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4244293" y="4215894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1. Sort</a:t>
            </a:r>
            <a:endParaRPr lang="en-US" sz="3200" b="1" dirty="0"/>
          </a:p>
        </p:txBody>
      </p:sp>
      <p:sp>
        <p:nvSpPr>
          <p:cNvPr id="32" name="Rectangle 31"/>
          <p:cNvSpPr/>
          <p:nvPr/>
        </p:nvSpPr>
        <p:spPr>
          <a:xfrm>
            <a:off x="6004694" y="2507156"/>
            <a:ext cx="4347120" cy="50133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037106" y="2622029"/>
            <a:ext cx="22797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Person List</a:t>
            </a:r>
            <a:endParaRPr lang="en-US" sz="3000" b="1" dirty="0"/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6240585" y="3268360"/>
          <a:ext cx="1956358" cy="12864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78179"/>
                <a:gridCol w="978179"/>
              </a:tblGrid>
              <a:tr h="12864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Hoàng</a:t>
                      </a:r>
                      <a:endParaRPr lang="en-US" sz="1500" dirty="0"/>
                    </a:p>
                  </a:txBody>
                  <a:tcPr marL="40942" marR="40942" marT="20471" marB="20471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40942" marR="40942" marT="20471" marB="20471"/>
                </a:tc>
              </a:tr>
            </a:tbl>
          </a:graphicData>
        </a:graphic>
      </p:graphicFrame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7330502" y="3295255"/>
            <a:ext cx="728119" cy="1210250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6240585" y="4646853"/>
          <a:ext cx="2960742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Ngọc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Hoàng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7330755" y="4683814"/>
            <a:ext cx="820584" cy="121036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8263595" y="4682455"/>
            <a:ext cx="902969" cy="1210362"/>
          </a:xfrm>
          <a:prstGeom prst="rect">
            <a:avLst/>
          </a:prstGeom>
        </p:spPr>
      </p:pic>
      <p:graphicFrame>
        <p:nvGraphicFramePr>
          <p:cNvPr id="41" name="Table 40"/>
          <p:cNvGraphicFramePr>
            <a:graphicFrameLocks noGrp="1"/>
          </p:cNvGraphicFramePr>
          <p:nvPr>
            <p:extLst/>
          </p:nvPr>
        </p:nvGraphicFramePr>
        <p:xfrm>
          <a:off x="6240585" y="6037847"/>
          <a:ext cx="3947656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Hoàng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Sơn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42" name="Picture 4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31" y="6082420"/>
            <a:ext cx="907771" cy="121036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595" y="6082043"/>
            <a:ext cx="907771" cy="121036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610" y="6082043"/>
            <a:ext cx="907771" cy="121036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38074" y="5290163"/>
            <a:ext cx="2629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System</a:t>
            </a:r>
            <a:endParaRPr lang="vi-VN" sz="3200" b="1" dirty="0">
              <a:latin typeface="+mj-lt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540894" y="49886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2282571" y="3219383"/>
            <a:ext cx="4347120" cy="34363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2. Select each face of each person to compare with other persons.</a:t>
            </a:r>
            <a:endParaRPr lang="en-US" sz="3200" b="1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6840094" y="50140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60448" y="3049305"/>
            <a:ext cx="4667568" cy="259743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7917002" y="5705231"/>
            <a:ext cx="5837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Microsoft Cognitive Service</a:t>
            </a:r>
            <a:endParaRPr lang="vi-VN" sz="3200" b="1" dirty="0">
              <a:latin typeface="+mj-lt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19282861" y="1920843"/>
            <a:ext cx="0" cy="1128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17808280" y="1935356"/>
            <a:ext cx="15043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17807553" y="1920842"/>
            <a:ext cx="2" cy="13208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17778527" y="3241642"/>
            <a:ext cx="75216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694786" y="1232736"/>
            <a:ext cx="5466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4. Verify faces and persons</a:t>
            </a:r>
            <a:endParaRPr lang="en-US" sz="3200" b="1" dirty="0"/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3065475" y="6135804"/>
            <a:ext cx="0" cy="222712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058408" y="8362926"/>
            <a:ext cx="1844832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1525066" y="6351562"/>
            <a:ext cx="0" cy="20113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3491590" y="7684759"/>
            <a:ext cx="8015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5. Return </a:t>
            </a:r>
            <a:r>
              <a:rPr lang="en-US" sz="3200" b="1" dirty="0" err="1" smtClean="0"/>
              <a:t>IsIdentical</a:t>
            </a:r>
            <a:r>
              <a:rPr lang="en-US" sz="3200" b="1" dirty="0" smtClean="0"/>
              <a:t> &amp; Confidence Value</a:t>
            </a:r>
            <a:endParaRPr lang="en-US" sz="3200" b="1" dirty="0"/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1675274" y="11737208"/>
            <a:ext cx="237098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894" y="10822808"/>
            <a:ext cx="1828800" cy="1828800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>
            <a:off x="1661140" y="6135804"/>
            <a:ext cx="0" cy="56268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756881" y="10986754"/>
            <a:ext cx="2234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6. Process</a:t>
            </a:r>
            <a:endParaRPr lang="en-US" sz="3200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16730439" y="3920815"/>
            <a:ext cx="17556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3. Send </a:t>
            </a:r>
          </a:p>
          <a:p>
            <a:pPr algn="ctr"/>
            <a:r>
              <a:rPr lang="en-US" sz="3200" b="1" dirty="0" smtClean="0"/>
              <a:t>data</a:t>
            </a:r>
            <a:endParaRPr lang="en-US" sz="32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Faces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413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19011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Roles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8077" y="4696772"/>
            <a:ext cx="4806350" cy="5486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03543" y="1745355"/>
            <a:ext cx="2615839" cy="2434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1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71795" y="7578441"/>
            <a:ext cx="2470878" cy="2470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88280" y="10520275"/>
            <a:ext cx="2154393" cy="215439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73"/>
          <p:cNvSpPr txBox="1"/>
          <p:nvPr/>
        </p:nvSpPr>
        <p:spPr>
          <a:xfrm>
            <a:off x="2278077" y="10917449"/>
            <a:ext cx="4500802" cy="667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vi" b="1"/>
              <a:t>Member</a:t>
            </a:r>
          </a:p>
        </p:txBody>
      </p:sp>
      <p:sp>
        <p:nvSpPr>
          <p:cNvPr id="2" name="Right Arrow 1"/>
          <p:cNvSpPr/>
          <p:nvPr/>
        </p:nvSpPr>
        <p:spPr>
          <a:xfrm>
            <a:off x="8924173" y="2300834"/>
            <a:ext cx="4227189" cy="1323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Detect Person</a:t>
            </a:r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8924172" y="8152093"/>
            <a:ext cx="4227189" cy="1323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Train Person</a:t>
            </a:r>
            <a:endParaRPr lang="en-US"/>
          </a:p>
        </p:txBody>
      </p:sp>
      <p:pic>
        <p:nvPicPr>
          <p:cNvPr id="19" name="Shape 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45997" y="4592817"/>
            <a:ext cx="2730929" cy="254164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Right Arrow 20"/>
          <p:cNvSpPr/>
          <p:nvPr/>
        </p:nvSpPr>
        <p:spPr>
          <a:xfrm>
            <a:off x="8924173" y="5201852"/>
            <a:ext cx="4227189" cy="1323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Detect Object</a:t>
            </a:r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8924172" y="10828219"/>
            <a:ext cx="4227189" cy="1323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Control by Voice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345651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292494" y="48362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16" y="4408474"/>
            <a:ext cx="3642521" cy="795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4244293" y="4215894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1. Sort</a:t>
            </a:r>
            <a:endParaRPr lang="en-US" sz="3200" b="1" dirty="0"/>
          </a:p>
        </p:txBody>
      </p:sp>
      <p:sp>
        <p:nvSpPr>
          <p:cNvPr id="32" name="Rectangle 31"/>
          <p:cNvSpPr/>
          <p:nvPr/>
        </p:nvSpPr>
        <p:spPr>
          <a:xfrm>
            <a:off x="6004694" y="2507156"/>
            <a:ext cx="4347120" cy="50133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037106" y="2622029"/>
            <a:ext cx="22797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Person List</a:t>
            </a:r>
            <a:endParaRPr lang="en-US" sz="3000" b="1" dirty="0"/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6240585" y="3268360"/>
          <a:ext cx="1956358" cy="12864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78179"/>
                <a:gridCol w="978179"/>
              </a:tblGrid>
              <a:tr h="12864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Hoàng</a:t>
                      </a:r>
                      <a:endParaRPr lang="en-US" sz="1500" dirty="0"/>
                    </a:p>
                  </a:txBody>
                  <a:tcPr marL="40942" marR="40942" marT="20471" marB="20471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40942" marR="40942" marT="20471" marB="20471"/>
                </a:tc>
              </a:tr>
            </a:tbl>
          </a:graphicData>
        </a:graphic>
      </p:graphicFrame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7330502" y="3295255"/>
            <a:ext cx="728119" cy="1210250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6240585" y="4646853"/>
          <a:ext cx="2960742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Ngọc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Hoàng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7330755" y="4683814"/>
            <a:ext cx="820584" cy="121036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8263595" y="4682455"/>
            <a:ext cx="902969" cy="1210362"/>
          </a:xfrm>
          <a:prstGeom prst="rect">
            <a:avLst/>
          </a:prstGeom>
        </p:spPr>
      </p:pic>
      <p:graphicFrame>
        <p:nvGraphicFramePr>
          <p:cNvPr id="41" name="Table 40"/>
          <p:cNvGraphicFramePr>
            <a:graphicFrameLocks noGrp="1"/>
          </p:cNvGraphicFramePr>
          <p:nvPr>
            <p:extLst/>
          </p:nvPr>
        </p:nvGraphicFramePr>
        <p:xfrm>
          <a:off x="6240585" y="6037847"/>
          <a:ext cx="3947656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Hoàng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Sơn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42" name="Picture 4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31" y="6082420"/>
            <a:ext cx="907771" cy="121036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595" y="6082043"/>
            <a:ext cx="907771" cy="121036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610" y="6082043"/>
            <a:ext cx="907771" cy="121036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38074" y="5290163"/>
            <a:ext cx="2629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System</a:t>
            </a:r>
            <a:endParaRPr lang="vi-VN" sz="3200" b="1" dirty="0">
              <a:latin typeface="+mj-lt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540894" y="49886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2282571" y="3219383"/>
            <a:ext cx="4347120" cy="34363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2. Select each face of each person to compare with other persons.</a:t>
            </a:r>
            <a:endParaRPr lang="en-US" sz="3200" b="1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6840094" y="50140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60448" y="3049305"/>
            <a:ext cx="4667568" cy="259743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7917002" y="5705231"/>
            <a:ext cx="5837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Microsoft Cognitive Service</a:t>
            </a:r>
            <a:endParaRPr lang="vi-VN" sz="3200" b="1" dirty="0">
              <a:latin typeface="+mj-lt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19282861" y="1920843"/>
            <a:ext cx="0" cy="1128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17808280" y="1935356"/>
            <a:ext cx="15043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17807553" y="1920842"/>
            <a:ext cx="2" cy="13208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17778527" y="3241642"/>
            <a:ext cx="75216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694786" y="1232736"/>
            <a:ext cx="5466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4. Verify faces and persons</a:t>
            </a:r>
            <a:endParaRPr lang="en-US" sz="3200" b="1" dirty="0"/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3065475" y="6135804"/>
            <a:ext cx="0" cy="222712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058408" y="8362926"/>
            <a:ext cx="1844832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1525066" y="6351562"/>
            <a:ext cx="0" cy="20113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3491590" y="7684759"/>
            <a:ext cx="8015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5. Return </a:t>
            </a:r>
            <a:r>
              <a:rPr lang="en-US" sz="3200" b="1" dirty="0" err="1" smtClean="0"/>
              <a:t>IsIdentical</a:t>
            </a:r>
            <a:r>
              <a:rPr lang="en-US" sz="3200" b="1" dirty="0" smtClean="0"/>
              <a:t> &amp; Confidence Value</a:t>
            </a:r>
            <a:endParaRPr lang="en-US" sz="3200" b="1" dirty="0"/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1675274" y="11737208"/>
            <a:ext cx="237098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894" y="10822808"/>
            <a:ext cx="1828800" cy="1828800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>
            <a:off x="1661140" y="6135804"/>
            <a:ext cx="0" cy="56268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756881" y="10986754"/>
            <a:ext cx="2234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6. Process</a:t>
            </a:r>
            <a:endParaRPr lang="en-US" sz="3200" b="1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247" y="10284819"/>
            <a:ext cx="2780959" cy="2780959"/>
          </a:xfrm>
          <a:prstGeom prst="rect">
            <a:avLst/>
          </a:prstGeom>
        </p:spPr>
      </p:pic>
      <p:cxnSp>
        <p:nvCxnSpPr>
          <p:cNvPr id="74" name="Straight Arrow Connector 73"/>
          <p:cNvCxnSpPr/>
          <p:nvPr/>
        </p:nvCxnSpPr>
        <p:spPr>
          <a:xfrm>
            <a:off x="6083741" y="11737208"/>
            <a:ext cx="669245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7879324" y="11062954"/>
            <a:ext cx="33265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7. Display result</a:t>
            </a:r>
            <a:endParaRPr lang="en-US" sz="3200" b="1" dirty="0"/>
          </a:p>
        </p:txBody>
      </p:sp>
      <p:sp>
        <p:nvSpPr>
          <p:cNvPr id="77" name="TextBox 76"/>
          <p:cNvSpPr txBox="1"/>
          <p:nvPr/>
        </p:nvSpPr>
        <p:spPr>
          <a:xfrm>
            <a:off x="13697338" y="12704816"/>
            <a:ext cx="1096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User</a:t>
            </a:r>
            <a:endParaRPr lang="en-US" sz="3200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16730439" y="3920815"/>
            <a:ext cx="17556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3. Send </a:t>
            </a:r>
          </a:p>
          <a:p>
            <a:pPr algn="ctr"/>
            <a:r>
              <a:rPr lang="en-US" sz="3200" b="1" dirty="0" smtClean="0"/>
              <a:t>data</a:t>
            </a:r>
            <a:endParaRPr lang="en-US" sz="3200" b="1" dirty="0"/>
          </a:p>
        </p:txBody>
      </p:sp>
      <p:sp>
        <p:nvSpPr>
          <p:cNvPr id="50" name="Rectangle 49"/>
          <p:cNvSpPr/>
          <p:nvPr/>
        </p:nvSpPr>
        <p:spPr>
          <a:xfrm>
            <a:off x="15829112" y="9428307"/>
            <a:ext cx="4347120" cy="39369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7321586" y="9503738"/>
            <a:ext cx="13596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Result</a:t>
            </a:r>
            <a:endParaRPr lang="en-US" sz="3000" b="1" dirty="0"/>
          </a:p>
        </p:txBody>
      </p:sp>
      <p:graphicFrame>
        <p:nvGraphicFramePr>
          <p:cNvPr id="53" name="Table 52"/>
          <p:cNvGraphicFramePr>
            <a:graphicFrameLocks noGrp="1"/>
          </p:cNvGraphicFramePr>
          <p:nvPr>
            <p:extLst/>
          </p:nvPr>
        </p:nvGraphicFramePr>
        <p:xfrm>
          <a:off x="16192003" y="10200869"/>
          <a:ext cx="1956358" cy="12864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78179"/>
                <a:gridCol w="978179"/>
              </a:tblGrid>
              <a:tr h="12864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Hoàng</a:t>
                      </a:r>
                      <a:endParaRPr lang="en-US" sz="1500" dirty="0"/>
                    </a:p>
                  </a:txBody>
                  <a:tcPr marL="40942" marR="40942" marT="20471" marB="20471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40942" marR="40942" marT="20471" marB="20471"/>
                </a:tc>
              </a:tr>
            </a:tbl>
          </a:graphicData>
        </a:graphic>
      </p:graphicFrame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17281920" y="10227764"/>
            <a:ext cx="728119" cy="1210250"/>
          </a:xfrm>
          <a:prstGeom prst="rect">
            <a:avLst/>
          </a:prstGeom>
        </p:spPr>
      </p:pic>
      <p:graphicFrame>
        <p:nvGraphicFramePr>
          <p:cNvPr id="55" name="Table 54"/>
          <p:cNvGraphicFramePr>
            <a:graphicFrameLocks noGrp="1"/>
          </p:cNvGraphicFramePr>
          <p:nvPr>
            <p:extLst/>
          </p:nvPr>
        </p:nvGraphicFramePr>
        <p:xfrm>
          <a:off x="16192003" y="11579362"/>
          <a:ext cx="2960742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Ngọc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Hoàng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17282173" y="11616323"/>
            <a:ext cx="820584" cy="1210361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18215013" y="11614964"/>
            <a:ext cx="902969" cy="1210362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15981513" y="10109073"/>
            <a:ext cx="3982888" cy="307427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Faces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058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198451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Demo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04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46250" y="6034771"/>
            <a:ext cx="9845982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3800" b="1" smtClean="0">
                <a:solidFill>
                  <a:schemeClr val="bg1"/>
                </a:solidFill>
                <a:latin typeface="Lato Regular"/>
                <a:cs typeface="Lato Regular"/>
              </a:rPr>
              <a:t>Introduction</a:t>
            </a:r>
            <a:endParaRPr lang="en-US" sz="138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26924" y="53169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sp>
        <p:nvSpPr>
          <p:cNvPr id="14" name="Freeform 13"/>
          <p:cNvSpPr/>
          <p:nvPr/>
        </p:nvSpPr>
        <p:spPr>
          <a:xfrm flipH="1">
            <a:off x="-1" y="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825493" y="4417886"/>
            <a:ext cx="8881836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1500" b="1" dirty="0" smtClean="0">
                <a:solidFill>
                  <a:schemeClr val="bg1"/>
                </a:solidFill>
                <a:latin typeface="Lato Regular"/>
                <a:cs typeface="Lato Regular"/>
              </a:rPr>
              <a:t>Check Duplicated Person By Name</a:t>
            </a:r>
            <a:endParaRPr lang="en-US" sz="11500" b="1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26924" y="529462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16132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Name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8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04987" y="3810057"/>
            <a:ext cx="8152129" cy="896464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234556" y="4023823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Person List</a:t>
            </a:r>
            <a:endParaRPr lang="en-US" b="1" dirty="0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872545" y="4883919"/>
          <a:ext cx="5412759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baseline="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2858064" y="4958980"/>
            <a:ext cx="1500171" cy="221275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4576815" y="4958980"/>
            <a:ext cx="1650784" cy="2212752"/>
          </a:xfrm>
          <a:prstGeom prst="rect">
            <a:avLst/>
          </a:prstGeom>
        </p:spPr>
      </p:pic>
      <p:graphicFrame>
        <p:nvGraphicFramePr>
          <p:cNvPr id="48" name="Table 47"/>
          <p:cNvGraphicFramePr>
            <a:graphicFrameLocks noGrp="1"/>
          </p:cNvGraphicFramePr>
          <p:nvPr>
            <p:extLst/>
          </p:nvPr>
        </p:nvGraphicFramePr>
        <p:xfrm>
          <a:off x="872545" y="7449806"/>
          <a:ext cx="7217012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baseline="0" dirty="0" err="1" smtClean="0"/>
                        <a:t>Sơn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49" name="Picture 4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20" y="7533728"/>
            <a:ext cx="1659565" cy="221275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868" y="7533727"/>
            <a:ext cx="1659564" cy="221275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815" y="7544745"/>
            <a:ext cx="1659564" cy="2212752"/>
          </a:xfrm>
          <a:prstGeom prst="rect">
            <a:avLst/>
          </a:prstGeom>
        </p:spPr>
      </p:pic>
      <p:graphicFrame>
        <p:nvGraphicFramePr>
          <p:cNvPr id="40" name="Table 39"/>
          <p:cNvGraphicFramePr>
            <a:graphicFrameLocks noGrp="1"/>
          </p:cNvGraphicFramePr>
          <p:nvPr>
            <p:extLst/>
          </p:nvPr>
        </p:nvGraphicFramePr>
        <p:xfrm>
          <a:off x="872545" y="9969857"/>
          <a:ext cx="3608506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Sơn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2" r="20391"/>
          <a:stretch/>
        </p:blipFill>
        <p:spPr>
          <a:xfrm>
            <a:off x="2832663" y="10071991"/>
            <a:ext cx="1500171" cy="215709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Name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632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10263537" y="5953533"/>
          <a:ext cx="3608506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12304476" y="6014739"/>
            <a:ext cx="1356108" cy="225407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835538" y="6074238"/>
            <a:ext cx="121860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 smtClean="0"/>
              <a:t>+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4987" y="3810057"/>
            <a:ext cx="8152129" cy="896464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234556" y="4023823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Person List</a:t>
            </a:r>
            <a:endParaRPr lang="en-US" b="1" dirty="0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872545" y="4883919"/>
          <a:ext cx="5412759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baseline="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2858064" y="4958980"/>
            <a:ext cx="1500171" cy="221275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4576815" y="4958980"/>
            <a:ext cx="1650784" cy="2212752"/>
          </a:xfrm>
          <a:prstGeom prst="rect">
            <a:avLst/>
          </a:prstGeom>
        </p:spPr>
      </p:pic>
      <p:graphicFrame>
        <p:nvGraphicFramePr>
          <p:cNvPr id="48" name="Table 47"/>
          <p:cNvGraphicFramePr>
            <a:graphicFrameLocks noGrp="1"/>
          </p:cNvGraphicFramePr>
          <p:nvPr>
            <p:extLst/>
          </p:nvPr>
        </p:nvGraphicFramePr>
        <p:xfrm>
          <a:off x="872545" y="7449806"/>
          <a:ext cx="7217012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baseline="0" dirty="0" err="1" smtClean="0"/>
                        <a:t>Sơn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49" name="Picture 4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20" y="7533728"/>
            <a:ext cx="1659565" cy="221275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868" y="7533727"/>
            <a:ext cx="1659564" cy="221275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815" y="7544745"/>
            <a:ext cx="1659564" cy="2212752"/>
          </a:xfrm>
          <a:prstGeom prst="rect">
            <a:avLst/>
          </a:prstGeom>
        </p:spPr>
      </p:pic>
      <p:graphicFrame>
        <p:nvGraphicFramePr>
          <p:cNvPr id="40" name="Table 39"/>
          <p:cNvGraphicFramePr>
            <a:graphicFrameLocks noGrp="1"/>
          </p:cNvGraphicFramePr>
          <p:nvPr>
            <p:extLst/>
          </p:nvPr>
        </p:nvGraphicFramePr>
        <p:xfrm>
          <a:off x="872545" y="9969857"/>
          <a:ext cx="3608506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Sơn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2" r="20391"/>
          <a:stretch/>
        </p:blipFill>
        <p:spPr>
          <a:xfrm>
            <a:off x="2832663" y="10071991"/>
            <a:ext cx="1500171" cy="215709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Name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839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10263537" y="5953533"/>
          <a:ext cx="3608506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12304476" y="6014739"/>
            <a:ext cx="1356108" cy="225407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835538" y="6074238"/>
            <a:ext cx="121860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 smtClean="0"/>
              <a:t>+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4071617" y="7229962"/>
            <a:ext cx="1087122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15569772" y="702727"/>
            <a:ext cx="8152129" cy="124798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8399341" y="874223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Person List</a:t>
            </a:r>
            <a:endParaRPr lang="en-US" b="1" dirty="0"/>
          </a:p>
        </p:txBody>
      </p:sp>
      <p:graphicFrame>
        <p:nvGraphicFramePr>
          <p:cNvPr id="46" name="Table 45"/>
          <p:cNvGraphicFramePr>
            <a:graphicFrameLocks noGrp="1"/>
          </p:cNvGraphicFramePr>
          <p:nvPr>
            <p:extLst/>
          </p:nvPr>
        </p:nvGraphicFramePr>
        <p:xfrm>
          <a:off x="16088130" y="10620385"/>
          <a:ext cx="3608506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18129069" y="10681591"/>
            <a:ext cx="1356108" cy="225407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04987" y="3810057"/>
            <a:ext cx="8152129" cy="896464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234556" y="4023823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Person List</a:t>
            </a:r>
            <a:endParaRPr lang="en-US" b="1" dirty="0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872545" y="4883919"/>
          <a:ext cx="5412759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baseline="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2858064" y="4958980"/>
            <a:ext cx="1500171" cy="221275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4576815" y="4958980"/>
            <a:ext cx="1650784" cy="2212752"/>
          </a:xfrm>
          <a:prstGeom prst="rect">
            <a:avLst/>
          </a:prstGeom>
        </p:spPr>
      </p:pic>
      <p:graphicFrame>
        <p:nvGraphicFramePr>
          <p:cNvPr id="48" name="Table 47"/>
          <p:cNvGraphicFramePr>
            <a:graphicFrameLocks noGrp="1"/>
          </p:cNvGraphicFramePr>
          <p:nvPr>
            <p:extLst/>
          </p:nvPr>
        </p:nvGraphicFramePr>
        <p:xfrm>
          <a:off x="872545" y="7449806"/>
          <a:ext cx="7217012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baseline="0" dirty="0" err="1" smtClean="0"/>
                        <a:t>Sơn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49" name="Picture 4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20" y="7533728"/>
            <a:ext cx="1659565" cy="221275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868" y="7533727"/>
            <a:ext cx="1659564" cy="221275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815" y="7544745"/>
            <a:ext cx="1659564" cy="2212752"/>
          </a:xfrm>
          <a:prstGeom prst="rect">
            <a:avLst/>
          </a:prstGeom>
        </p:spPr>
      </p:pic>
      <p:graphicFrame>
        <p:nvGraphicFramePr>
          <p:cNvPr id="52" name="Table 51"/>
          <p:cNvGraphicFramePr>
            <a:graphicFrameLocks noGrp="1"/>
          </p:cNvGraphicFramePr>
          <p:nvPr>
            <p:extLst/>
          </p:nvPr>
        </p:nvGraphicFramePr>
        <p:xfrm>
          <a:off x="16037330" y="1827090"/>
          <a:ext cx="5412759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Ngọc</a:t>
                      </a:r>
                      <a:r>
                        <a:rPr lang="en-US" sz="3000" baseline="0" dirty="0" smtClean="0"/>
                        <a:t> </a:t>
                      </a:r>
                      <a:r>
                        <a:rPr lang="en-US" sz="3000" baseline="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18022849" y="1902151"/>
            <a:ext cx="1500171" cy="221275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19741600" y="1902151"/>
            <a:ext cx="1650784" cy="2212752"/>
          </a:xfrm>
          <a:prstGeom prst="rect">
            <a:avLst/>
          </a:prstGeom>
        </p:spPr>
      </p:pic>
      <p:graphicFrame>
        <p:nvGraphicFramePr>
          <p:cNvPr id="55" name="Table 54"/>
          <p:cNvGraphicFramePr>
            <a:graphicFrameLocks noGrp="1"/>
          </p:cNvGraphicFramePr>
          <p:nvPr>
            <p:extLst/>
          </p:nvPr>
        </p:nvGraphicFramePr>
        <p:xfrm>
          <a:off x="16037330" y="4672377"/>
          <a:ext cx="7217012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baseline="0" dirty="0" err="1" smtClean="0"/>
                        <a:t>Sơn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56" name="Picture 5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705" y="4756299"/>
            <a:ext cx="1659565" cy="2212753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1653" y="4756298"/>
            <a:ext cx="1659564" cy="2212753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2600" y="4767316"/>
            <a:ext cx="1659564" cy="2212752"/>
          </a:xfrm>
          <a:prstGeom prst="rect">
            <a:avLst/>
          </a:prstGeom>
        </p:spPr>
      </p:pic>
      <p:graphicFrame>
        <p:nvGraphicFramePr>
          <p:cNvPr id="40" name="Table 39"/>
          <p:cNvGraphicFramePr>
            <a:graphicFrameLocks noGrp="1"/>
          </p:cNvGraphicFramePr>
          <p:nvPr>
            <p:extLst/>
          </p:nvPr>
        </p:nvGraphicFramePr>
        <p:xfrm>
          <a:off x="872545" y="9969857"/>
          <a:ext cx="3608506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Sơn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2" r="20391"/>
          <a:stretch/>
        </p:blipFill>
        <p:spPr>
          <a:xfrm>
            <a:off x="2832663" y="10071991"/>
            <a:ext cx="1500171" cy="2157095"/>
          </a:xfrm>
          <a:prstGeom prst="rect">
            <a:avLst/>
          </a:prstGeom>
        </p:spPr>
      </p:pic>
      <p:graphicFrame>
        <p:nvGraphicFramePr>
          <p:cNvPr id="42" name="Table 41"/>
          <p:cNvGraphicFramePr>
            <a:graphicFrameLocks noGrp="1"/>
          </p:cNvGraphicFramePr>
          <p:nvPr>
            <p:extLst/>
          </p:nvPr>
        </p:nvGraphicFramePr>
        <p:xfrm>
          <a:off x="16037330" y="7558762"/>
          <a:ext cx="3608506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Sơn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2" r="20391"/>
          <a:stretch/>
        </p:blipFill>
        <p:spPr>
          <a:xfrm>
            <a:off x="17997448" y="7660896"/>
            <a:ext cx="1500171" cy="2157095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Name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037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10263537" y="5953533"/>
          <a:ext cx="3608506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12304476" y="6014739"/>
            <a:ext cx="1356108" cy="225407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835538" y="6074238"/>
            <a:ext cx="121860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 smtClean="0"/>
              <a:t>+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4071617" y="7229962"/>
            <a:ext cx="1087122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15569772" y="702727"/>
            <a:ext cx="8152129" cy="124798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8399341" y="874223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Person List</a:t>
            </a:r>
            <a:endParaRPr lang="en-US" b="1" dirty="0"/>
          </a:p>
        </p:txBody>
      </p:sp>
      <p:graphicFrame>
        <p:nvGraphicFramePr>
          <p:cNvPr id="46" name="Table 45"/>
          <p:cNvGraphicFramePr>
            <a:graphicFrameLocks noGrp="1"/>
          </p:cNvGraphicFramePr>
          <p:nvPr>
            <p:extLst/>
          </p:nvPr>
        </p:nvGraphicFramePr>
        <p:xfrm>
          <a:off x="16088130" y="10620385"/>
          <a:ext cx="3608506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18129069" y="10681591"/>
            <a:ext cx="1356108" cy="225407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04987" y="3810057"/>
            <a:ext cx="8152129" cy="896464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234556" y="4023823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Person List</a:t>
            </a:r>
            <a:endParaRPr lang="en-US" b="1" dirty="0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872545" y="4883919"/>
          <a:ext cx="5412759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baseline="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2858064" y="4958980"/>
            <a:ext cx="1500171" cy="221275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4576815" y="4958980"/>
            <a:ext cx="1650784" cy="2212752"/>
          </a:xfrm>
          <a:prstGeom prst="rect">
            <a:avLst/>
          </a:prstGeom>
        </p:spPr>
      </p:pic>
      <p:graphicFrame>
        <p:nvGraphicFramePr>
          <p:cNvPr id="48" name="Table 47"/>
          <p:cNvGraphicFramePr>
            <a:graphicFrameLocks noGrp="1"/>
          </p:cNvGraphicFramePr>
          <p:nvPr>
            <p:extLst/>
          </p:nvPr>
        </p:nvGraphicFramePr>
        <p:xfrm>
          <a:off x="872545" y="7449806"/>
          <a:ext cx="7217012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baseline="0" dirty="0" err="1" smtClean="0"/>
                        <a:t>Sơn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49" name="Picture 4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20" y="7533728"/>
            <a:ext cx="1659565" cy="221275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868" y="7533727"/>
            <a:ext cx="1659564" cy="221275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815" y="7544745"/>
            <a:ext cx="1659564" cy="2212752"/>
          </a:xfrm>
          <a:prstGeom prst="rect">
            <a:avLst/>
          </a:prstGeom>
        </p:spPr>
      </p:pic>
      <p:graphicFrame>
        <p:nvGraphicFramePr>
          <p:cNvPr id="52" name="Table 51"/>
          <p:cNvGraphicFramePr>
            <a:graphicFrameLocks noGrp="1"/>
          </p:cNvGraphicFramePr>
          <p:nvPr>
            <p:extLst/>
          </p:nvPr>
        </p:nvGraphicFramePr>
        <p:xfrm>
          <a:off x="16037330" y="1827090"/>
          <a:ext cx="5412759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Ngọc</a:t>
                      </a:r>
                      <a:r>
                        <a:rPr lang="en-US" sz="3000" baseline="0" dirty="0" smtClean="0"/>
                        <a:t> </a:t>
                      </a:r>
                      <a:r>
                        <a:rPr lang="en-US" sz="3000" baseline="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18022849" y="1902151"/>
            <a:ext cx="1500171" cy="221275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19741600" y="1902151"/>
            <a:ext cx="1650784" cy="2212752"/>
          </a:xfrm>
          <a:prstGeom prst="rect">
            <a:avLst/>
          </a:prstGeom>
        </p:spPr>
      </p:pic>
      <p:graphicFrame>
        <p:nvGraphicFramePr>
          <p:cNvPr id="55" name="Table 54"/>
          <p:cNvGraphicFramePr>
            <a:graphicFrameLocks noGrp="1"/>
          </p:cNvGraphicFramePr>
          <p:nvPr>
            <p:extLst/>
          </p:nvPr>
        </p:nvGraphicFramePr>
        <p:xfrm>
          <a:off x="16037330" y="4672377"/>
          <a:ext cx="7217012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baseline="0" dirty="0" err="1" smtClean="0"/>
                        <a:t>Sơn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56" name="Picture 5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705" y="4756299"/>
            <a:ext cx="1659565" cy="2212753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1653" y="4756298"/>
            <a:ext cx="1659564" cy="2212753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2600" y="4767316"/>
            <a:ext cx="1659564" cy="221275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925433" y="1698354"/>
            <a:ext cx="5611681" cy="2569196"/>
          </a:xfrm>
          <a:prstGeom prst="rect">
            <a:avLst/>
          </a:prstGeom>
          <a:noFill/>
          <a:ln w="730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5976293" y="10524028"/>
            <a:ext cx="3816108" cy="2569196"/>
          </a:xfrm>
          <a:prstGeom prst="rect">
            <a:avLst/>
          </a:prstGeom>
          <a:noFill/>
          <a:ln w="730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0" name="Table 39"/>
          <p:cNvGraphicFramePr>
            <a:graphicFrameLocks noGrp="1"/>
          </p:cNvGraphicFramePr>
          <p:nvPr>
            <p:extLst/>
          </p:nvPr>
        </p:nvGraphicFramePr>
        <p:xfrm>
          <a:off x="872545" y="9969857"/>
          <a:ext cx="3608506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Sơn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2" r="20391"/>
          <a:stretch/>
        </p:blipFill>
        <p:spPr>
          <a:xfrm>
            <a:off x="2832663" y="10071991"/>
            <a:ext cx="1500171" cy="2157095"/>
          </a:xfrm>
          <a:prstGeom prst="rect">
            <a:avLst/>
          </a:prstGeom>
        </p:spPr>
      </p:pic>
      <p:graphicFrame>
        <p:nvGraphicFramePr>
          <p:cNvPr id="42" name="Table 41"/>
          <p:cNvGraphicFramePr>
            <a:graphicFrameLocks noGrp="1"/>
          </p:cNvGraphicFramePr>
          <p:nvPr>
            <p:extLst/>
          </p:nvPr>
        </p:nvGraphicFramePr>
        <p:xfrm>
          <a:off x="16037330" y="7558762"/>
          <a:ext cx="3608506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Sơn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2" r="20391"/>
          <a:stretch/>
        </p:blipFill>
        <p:spPr>
          <a:xfrm>
            <a:off x="17997448" y="7660896"/>
            <a:ext cx="1500171" cy="2157095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Name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145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10263537" y="5953533"/>
          <a:ext cx="3608506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12304476" y="6014739"/>
            <a:ext cx="1356108" cy="225407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835538" y="6074238"/>
            <a:ext cx="121860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 smtClean="0"/>
              <a:t>+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4071617" y="7229962"/>
            <a:ext cx="1087122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15569772" y="702727"/>
            <a:ext cx="8152129" cy="124798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8399341" y="874223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Person List</a:t>
            </a:r>
            <a:endParaRPr lang="en-US" b="1" dirty="0"/>
          </a:p>
        </p:txBody>
      </p:sp>
      <p:graphicFrame>
        <p:nvGraphicFramePr>
          <p:cNvPr id="46" name="Table 45"/>
          <p:cNvGraphicFramePr>
            <a:graphicFrameLocks noGrp="1"/>
          </p:cNvGraphicFramePr>
          <p:nvPr>
            <p:extLst/>
          </p:nvPr>
        </p:nvGraphicFramePr>
        <p:xfrm>
          <a:off x="16088130" y="10620385"/>
          <a:ext cx="3608506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18129069" y="10681591"/>
            <a:ext cx="1356108" cy="225407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04987" y="3810057"/>
            <a:ext cx="8152129" cy="896464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234556" y="4023823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Person List</a:t>
            </a:r>
            <a:endParaRPr lang="en-US" b="1" dirty="0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872545" y="4883919"/>
          <a:ext cx="5412759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baseline="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2858064" y="4958980"/>
            <a:ext cx="1500171" cy="221275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4576815" y="4958980"/>
            <a:ext cx="1650784" cy="2212752"/>
          </a:xfrm>
          <a:prstGeom prst="rect">
            <a:avLst/>
          </a:prstGeom>
        </p:spPr>
      </p:pic>
      <p:graphicFrame>
        <p:nvGraphicFramePr>
          <p:cNvPr id="48" name="Table 47"/>
          <p:cNvGraphicFramePr>
            <a:graphicFrameLocks noGrp="1"/>
          </p:cNvGraphicFramePr>
          <p:nvPr>
            <p:extLst/>
          </p:nvPr>
        </p:nvGraphicFramePr>
        <p:xfrm>
          <a:off x="872545" y="7449806"/>
          <a:ext cx="7217012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baseline="0" dirty="0" err="1" smtClean="0"/>
                        <a:t>Sơn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49" name="Picture 4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20" y="7533728"/>
            <a:ext cx="1659565" cy="221275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868" y="7533727"/>
            <a:ext cx="1659564" cy="221275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815" y="7544745"/>
            <a:ext cx="1659564" cy="2212752"/>
          </a:xfrm>
          <a:prstGeom prst="rect">
            <a:avLst/>
          </a:prstGeom>
        </p:spPr>
      </p:pic>
      <p:graphicFrame>
        <p:nvGraphicFramePr>
          <p:cNvPr id="52" name="Table 51"/>
          <p:cNvGraphicFramePr>
            <a:graphicFrameLocks noGrp="1"/>
          </p:cNvGraphicFramePr>
          <p:nvPr>
            <p:extLst/>
          </p:nvPr>
        </p:nvGraphicFramePr>
        <p:xfrm>
          <a:off x="16037330" y="1827090"/>
          <a:ext cx="5412759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Ngọc</a:t>
                      </a:r>
                      <a:r>
                        <a:rPr lang="en-US" sz="3000" baseline="0" dirty="0" smtClean="0"/>
                        <a:t> </a:t>
                      </a:r>
                      <a:r>
                        <a:rPr lang="en-US" sz="3000" baseline="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18022849" y="1902151"/>
            <a:ext cx="1500171" cy="221275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19741600" y="1902151"/>
            <a:ext cx="1650784" cy="2212752"/>
          </a:xfrm>
          <a:prstGeom prst="rect">
            <a:avLst/>
          </a:prstGeom>
        </p:spPr>
      </p:pic>
      <p:graphicFrame>
        <p:nvGraphicFramePr>
          <p:cNvPr id="55" name="Table 54"/>
          <p:cNvGraphicFramePr>
            <a:graphicFrameLocks noGrp="1"/>
          </p:cNvGraphicFramePr>
          <p:nvPr>
            <p:extLst/>
          </p:nvPr>
        </p:nvGraphicFramePr>
        <p:xfrm>
          <a:off x="16037330" y="4672377"/>
          <a:ext cx="7217012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baseline="0" dirty="0" err="1" smtClean="0"/>
                        <a:t>Sơn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56" name="Picture 5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705" y="4756299"/>
            <a:ext cx="1659565" cy="2212753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1653" y="4756298"/>
            <a:ext cx="1659564" cy="2212753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2600" y="4767316"/>
            <a:ext cx="1659564" cy="221275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925433" y="1698354"/>
            <a:ext cx="5611681" cy="2569196"/>
          </a:xfrm>
          <a:prstGeom prst="rect">
            <a:avLst/>
          </a:prstGeom>
          <a:noFill/>
          <a:ln w="730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5976293" y="10524028"/>
            <a:ext cx="3816108" cy="2569196"/>
          </a:xfrm>
          <a:prstGeom prst="rect">
            <a:avLst/>
          </a:prstGeom>
          <a:noFill/>
          <a:ln w="730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0" name="Table 39"/>
          <p:cNvGraphicFramePr>
            <a:graphicFrameLocks noGrp="1"/>
          </p:cNvGraphicFramePr>
          <p:nvPr>
            <p:extLst/>
          </p:nvPr>
        </p:nvGraphicFramePr>
        <p:xfrm>
          <a:off x="872545" y="9969857"/>
          <a:ext cx="3608506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Sơn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2" r="20391"/>
          <a:stretch/>
        </p:blipFill>
        <p:spPr>
          <a:xfrm>
            <a:off x="2832663" y="10071991"/>
            <a:ext cx="1500171" cy="2157095"/>
          </a:xfrm>
          <a:prstGeom prst="rect">
            <a:avLst/>
          </a:prstGeom>
        </p:spPr>
      </p:pic>
      <p:graphicFrame>
        <p:nvGraphicFramePr>
          <p:cNvPr id="42" name="Table 41"/>
          <p:cNvGraphicFramePr>
            <a:graphicFrameLocks noGrp="1"/>
          </p:cNvGraphicFramePr>
          <p:nvPr>
            <p:extLst/>
          </p:nvPr>
        </p:nvGraphicFramePr>
        <p:xfrm>
          <a:off x="16037330" y="7558762"/>
          <a:ext cx="3608506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Sơn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2" r="20391"/>
          <a:stretch/>
        </p:blipFill>
        <p:spPr>
          <a:xfrm>
            <a:off x="17997448" y="7660896"/>
            <a:ext cx="1500171" cy="2157095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15910919" y="4572578"/>
            <a:ext cx="7343423" cy="2569196"/>
          </a:xfrm>
          <a:prstGeom prst="rect">
            <a:avLst/>
          </a:prstGeom>
          <a:noFill/>
          <a:ln w="730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15925492" y="7458234"/>
            <a:ext cx="3816108" cy="2569196"/>
          </a:xfrm>
          <a:prstGeom prst="rect">
            <a:avLst/>
          </a:prstGeom>
          <a:noFill/>
          <a:ln w="730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Name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205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Name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241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19011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Roles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Shape 173"/>
          <p:cNvSpPr txBox="1"/>
          <p:nvPr/>
        </p:nvSpPr>
        <p:spPr>
          <a:xfrm>
            <a:off x="2278077" y="10917449"/>
            <a:ext cx="4500802" cy="667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 smtClean="0"/>
              <a:t>Admin</a:t>
            </a:r>
            <a:endParaRPr lang="vi" b="1"/>
          </a:p>
        </p:txBody>
      </p:sp>
      <p:sp>
        <p:nvSpPr>
          <p:cNvPr id="2" name="Right Arrow 1"/>
          <p:cNvSpPr/>
          <p:nvPr/>
        </p:nvSpPr>
        <p:spPr>
          <a:xfrm>
            <a:off x="8924173" y="3617913"/>
            <a:ext cx="5293272" cy="1323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Account Management</a:t>
            </a:r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8924172" y="9475667"/>
            <a:ext cx="5293273" cy="1323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Manage Objects</a:t>
            </a:r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8924173" y="6452880"/>
            <a:ext cx="5293272" cy="1323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Train Object</a:t>
            </a:r>
            <a:endParaRPr lang="en-US"/>
          </a:p>
        </p:txBody>
      </p:sp>
      <p:pic>
        <p:nvPicPr>
          <p:cNvPr id="16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219" y="3624408"/>
            <a:ext cx="6980518" cy="6980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52762" y="8775610"/>
            <a:ext cx="2723688" cy="2723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2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87631" y="5987692"/>
            <a:ext cx="2253950" cy="225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2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87631" y="2541071"/>
            <a:ext cx="2555236" cy="255523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136928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82" y="3468672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237845" y="4652138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Name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8406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82" y="3468672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237845" y="4652138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802441" y="4113827"/>
            <a:ext cx="25839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487941" y="1990168"/>
            <a:ext cx="4244207" cy="4247317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Group persons which have the same name</a:t>
            </a:r>
            <a:endParaRPr lang="vi-VN" sz="5400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Name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935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82" y="3468672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237845" y="4652138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802441" y="4113827"/>
            <a:ext cx="25839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487941" y="1990168"/>
            <a:ext cx="4244207" cy="4247317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Group persons which have the same name</a:t>
            </a:r>
            <a:endParaRPr lang="vi-VN" sz="5400" dirty="0"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3916095" y="4170397"/>
            <a:ext cx="25839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023125" y="2277571"/>
            <a:ext cx="5726659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Find Duplicated Persons By Faces in each group</a:t>
            </a:r>
            <a:endParaRPr lang="vi-VN" sz="6000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Name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92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82" y="3468672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237845" y="4652138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802441" y="4113827"/>
            <a:ext cx="25839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487941" y="1990168"/>
            <a:ext cx="4244207" cy="4247317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Group persons which have the same name</a:t>
            </a:r>
            <a:endParaRPr lang="vi-VN" sz="5400" dirty="0"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3916095" y="4170397"/>
            <a:ext cx="25839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023125" y="2277571"/>
            <a:ext cx="5726659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Find Duplicated Persons By Faces in each group</a:t>
            </a:r>
            <a:endParaRPr lang="vi-VN" sz="60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714478" y="9149668"/>
            <a:ext cx="6193202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Display the result to user</a:t>
            </a:r>
            <a:endParaRPr lang="vi-VN" sz="6000" dirty="0">
              <a:latin typeface="+mj-lt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9774019" y="6547895"/>
            <a:ext cx="0" cy="231533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Name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179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82" y="3468672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237845" y="4652138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802441" y="4113827"/>
            <a:ext cx="25839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487941" y="1990168"/>
            <a:ext cx="4244207" cy="4247317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Group persons which have the same name</a:t>
            </a:r>
            <a:endParaRPr lang="vi-VN" sz="5400" dirty="0"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3916095" y="4170397"/>
            <a:ext cx="25839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023125" y="2277571"/>
            <a:ext cx="5726659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Find Duplicated Persons By Faces in each group</a:t>
            </a:r>
            <a:endParaRPr lang="vi-VN" sz="60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714478" y="9149668"/>
            <a:ext cx="6193202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Display the result to user</a:t>
            </a:r>
            <a:endParaRPr lang="vi-VN" sz="6000" dirty="0">
              <a:latin typeface="+mj-lt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13248889" y="10107901"/>
            <a:ext cx="273167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714119" y="8688003"/>
            <a:ext cx="6800857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User can now group duplicated persons into 1</a:t>
            </a:r>
            <a:endParaRPr lang="vi-VN" sz="6000" dirty="0">
              <a:latin typeface="+mj-lt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9774019" y="6547895"/>
            <a:ext cx="0" cy="231533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Name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55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Name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0191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81" y="4408474"/>
            <a:ext cx="3642521" cy="795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/>
          <p:cNvSpPr txBox="1"/>
          <p:nvPr/>
        </p:nvSpPr>
        <p:spPr>
          <a:xfrm>
            <a:off x="662139" y="5290163"/>
            <a:ext cx="2629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System</a:t>
            </a:r>
            <a:endParaRPr lang="vi-VN" sz="3200" b="1" dirty="0">
              <a:latin typeface="+mj-lt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Name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7789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016559" y="4836243"/>
            <a:ext cx="226070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81" y="4408474"/>
            <a:ext cx="3642521" cy="795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2825111" y="3627640"/>
            <a:ext cx="3804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AutoNum type="arabicPeriod"/>
            </a:pPr>
            <a:r>
              <a:rPr lang="en-US" sz="3200" b="1" dirty="0" smtClean="0"/>
              <a:t>Group persons </a:t>
            </a:r>
          </a:p>
          <a:p>
            <a:pPr algn="ctr"/>
            <a:r>
              <a:rPr lang="en-US" sz="3200" b="1" dirty="0" smtClean="0"/>
              <a:t>by name</a:t>
            </a:r>
            <a:endParaRPr lang="en-US" sz="3200" b="1" dirty="0"/>
          </a:p>
        </p:txBody>
      </p:sp>
      <p:sp>
        <p:nvSpPr>
          <p:cNvPr id="32" name="Rectangle 31"/>
          <p:cNvSpPr/>
          <p:nvPr/>
        </p:nvSpPr>
        <p:spPr>
          <a:xfrm>
            <a:off x="6467632" y="2147313"/>
            <a:ext cx="4347120" cy="61708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625609" y="2127277"/>
            <a:ext cx="21323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 smtClean="0"/>
              <a:t>Group List</a:t>
            </a:r>
            <a:endParaRPr lang="en-US" sz="3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62139" y="5290163"/>
            <a:ext cx="2629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System</a:t>
            </a:r>
            <a:endParaRPr lang="vi-VN" sz="3200" b="1" dirty="0">
              <a:latin typeface="+mj-lt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99485" y="2629227"/>
            <a:ext cx="4112295" cy="27451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6701562" y="4055380"/>
          <a:ext cx="1956358" cy="12864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78179"/>
                <a:gridCol w="978179"/>
              </a:tblGrid>
              <a:tr h="12864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Hoàng</a:t>
                      </a:r>
                      <a:endParaRPr lang="en-US" sz="1500" dirty="0"/>
                    </a:p>
                  </a:txBody>
                  <a:tcPr marL="40942" marR="40942" marT="20471" marB="20471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40942" marR="40942" marT="20471" marB="20471"/>
                </a:tc>
              </a:tr>
            </a:tbl>
          </a:graphicData>
        </a:graphic>
      </p:graphicFrame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7791479" y="4082275"/>
            <a:ext cx="728119" cy="1210250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6698329" y="2694583"/>
          <a:ext cx="2960742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Ngọc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Hoàng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7788499" y="2731544"/>
            <a:ext cx="820584" cy="121036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8721339" y="2730185"/>
            <a:ext cx="902969" cy="1210362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6598530" y="5443393"/>
            <a:ext cx="4113250" cy="27451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" name="Table 40"/>
          <p:cNvGraphicFramePr>
            <a:graphicFrameLocks noGrp="1"/>
          </p:cNvGraphicFramePr>
          <p:nvPr>
            <p:extLst/>
          </p:nvPr>
        </p:nvGraphicFramePr>
        <p:xfrm>
          <a:off x="6692682" y="5498369"/>
          <a:ext cx="3947656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Hoàng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Sơn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42" name="Picture 4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328" y="5542942"/>
            <a:ext cx="907771" cy="121036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692" y="5542565"/>
            <a:ext cx="907771" cy="121036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707" y="5542565"/>
            <a:ext cx="907771" cy="1210362"/>
          </a:xfrm>
          <a:prstGeom prst="rect">
            <a:avLst/>
          </a:prstGeom>
        </p:spPr>
      </p:pic>
      <p:graphicFrame>
        <p:nvGraphicFramePr>
          <p:cNvPr id="60" name="Table 59"/>
          <p:cNvGraphicFramePr>
            <a:graphicFrameLocks noGrp="1"/>
          </p:cNvGraphicFramePr>
          <p:nvPr>
            <p:extLst/>
          </p:nvPr>
        </p:nvGraphicFramePr>
        <p:xfrm>
          <a:off x="6692682" y="6857949"/>
          <a:ext cx="1960118" cy="128891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0059"/>
                <a:gridCol w="980059"/>
              </a:tblGrid>
              <a:tr h="1288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Sơn</a:t>
                      </a:r>
                      <a:endParaRPr lang="en-US" sz="1600" dirty="0"/>
                    </a:p>
                  </a:txBody>
                  <a:tcPr marL="41021" marR="41021" marT="20510" marB="20510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41021" marR="41021" marT="20510" marB="20510"/>
                </a:tc>
              </a:tr>
            </a:tbl>
          </a:graphicData>
        </a:graphic>
      </p:graphicFrame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2" r="20391"/>
          <a:stretch/>
        </p:blipFill>
        <p:spPr>
          <a:xfrm>
            <a:off x="7767771" y="6925743"/>
            <a:ext cx="814884" cy="1171721"/>
          </a:xfrm>
          <a:prstGeom prst="rect">
            <a:avLst/>
          </a:prstGeom>
        </p:spPr>
      </p:pic>
      <p:sp>
        <p:nvSpPr>
          <p:cNvPr id="128" name="TextBox 127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Name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8812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016559" y="4836243"/>
            <a:ext cx="226070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81" y="4408474"/>
            <a:ext cx="3642521" cy="795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2825111" y="3627640"/>
            <a:ext cx="3804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AutoNum type="arabicPeriod"/>
            </a:pPr>
            <a:r>
              <a:rPr lang="en-US" sz="3200" b="1" dirty="0" smtClean="0"/>
              <a:t>Group persons </a:t>
            </a:r>
          </a:p>
          <a:p>
            <a:pPr algn="ctr"/>
            <a:r>
              <a:rPr lang="en-US" sz="3200" b="1" dirty="0" smtClean="0"/>
              <a:t>by name</a:t>
            </a:r>
            <a:endParaRPr lang="en-US" sz="3200" b="1" dirty="0"/>
          </a:p>
        </p:txBody>
      </p:sp>
      <p:sp>
        <p:nvSpPr>
          <p:cNvPr id="32" name="Rectangle 31"/>
          <p:cNvSpPr/>
          <p:nvPr/>
        </p:nvSpPr>
        <p:spPr>
          <a:xfrm>
            <a:off x="6467632" y="2147313"/>
            <a:ext cx="4347120" cy="61708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625609" y="2127277"/>
            <a:ext cx="21323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 smtClean="0"/>
              <a:t>Group List</a:t>
            </a:r>
            <a:endParaRPr lang="en-US" sz="3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62139" y="5290163"/>
            <a:ext cx="2629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System</a:t>
            </a:r>
            <a:endParaRPr lang="vi-VN" sz="3200" b="1" dirty="0">
              <a:latin typeface="+mj-lt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954667" y="49886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99485" y="2629227"/>
            <a:ext cx="4112295" cy="27451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6701562" y="4055380"/>
          <a:ext cx="1956358" cy="12864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78179"/>
                <a:gridCol w="978179"/>
              </a:tblGrid>
              <a:tr h="12864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Hoàng</a:t>
                      </a:r>
                      <a:endParaRPr lang="en-US" sz="1500" dirty="0"/>
                    </a:p>
                  </a:txBody>
                  <a:tcPr marL="40942" marR="40942" marT="20471" marB="20471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40942" marR="40942" marT="20471" marB="20471"/>
                </a:tc>
              </a:tr>
            </a:tbl>
          </a:graphicData>
        </a:graphic>
      </p:graphicFrame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7791479" y="4082275"/>
            <a:ext cx="728119" cy="1210250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6698329" y="2694583"/>
          <a:ext cx="2960742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Ngọc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Hoàng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7788499" y="2731544"/>
            <a:ext cx="820584" cy="121036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8721339" y="2730185"/>
            <a:ext cx="902969" cy="1210362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6598530" y="5443393"/>
            <a:ext cx="4113250" cy="27451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" name="Table 40"/>
          <p:cNvGraphicFramePr>
            <a:graphicFrameLocks noGrp="1"/>
          </p:cNvGraphicFramePr>
          <p:nvPr>
            <p:extLst/>
          </p:nvPr>
        </p:nvGraphicFramePr>
        <p:xfrm>
          <a:off x="6692682" y="5498369"/>
          <a:ext cx="3947656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Hoàng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Sơn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42" name="Picture 4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328" y="5542942"/>
            <a:ext cx="907771" cy="121036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692" y="5542565"/>
            <a:ext cx="907771" cy="121036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707" y="5542565"/>
            <a:ext cx="907771" cy="1210362"/>
          </a:xfrm>
          <a:prstGeom prst="rect">
            <a:avLst/>
          </a:prstGeom>
        </p:spPr>
      </p:pic>
      <p:graphicFrame>
        <p:nvGraphicFramePr>
          <p:cNvPr id="60" name="Table 59"/>
          <p:cNvGraphicFramePr>
            <a:graphicFrameLocks noGrp="1"/>
          </p:cNvGraphicFramePr>
          <p:nvPr>
            <p:extLst/>
          </p:nvPr>
        </p:nvGraphicFramePr>
        <p:xfrm>
          <a:off x="6692682" y="6857949"/>
          <a:ext cx="1960118" cy="128891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0059"/>
                <a:gridCol w="980059"/>
              </a:tblGrid>
              <a:tr h="1288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Sơn</a:t>
                      </a:r>
                      <a:endParaRPr lang="en-US" sz="1600" dirty="0"/>
                    </a:p>
                  </a:txBody>
                  <a:tcPr marL="41021" marR="41021" marT="20510" marB="20510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41021" marR="41021" marT="20510" marB="20510"/>
                </a:tc>
              </a:tr>
            </a:tbl>
          </a:graphicData>
        </a:graphic>
      </p:graphicFrame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2" r="20391"/>
          <a:stretch/>
        </p:blipFill>
        <p:spPr>
          <a:xfrm>
            <a:off x="7767771" y="6925743"/>
            <a:ext cx="814884" cy="1171721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10889152" y="4082275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2</a:t>
            </a:r>
            <a:r>
              <a:rPr lang="en-US" sz="3200" b="1" dirty="0" smtClean="0"/>
              <a:t>. Sort</a:t>
            </a:r>
            <a:endParaRPr lang="en-US" sz="3200" b="1" dirty="0"/>
          </a:p>
        </p:txBody>
      </p:sp>
      <p:sp>
        <p:nvSpPr>
          <p:cNvPr id="66" name="Rectangle 65"/>
          <p:cNvSpPr/>
          <p:nvPr/>
        </p:nvSpPr>
        <p:spPr>
          <a:xfrm>
            <a:off x="12560211" y="2172577"/>
            <a:ext cx="4347120" cy="61708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3030634" y="2152541"/>
            <a:ext cx="34579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 smtClean="0"/>
              <a:t>Sorted Group List</a:t>
            </a:r>
            <a:endParaRPr lang="en-US" sz="3000" b="1" dirty="0"/>
          </a:p>
        </p:txBody>
      </p:sp>
      <p:sp>
        <p:nvSpPr>
          <p:cNvPr id="68" name="Rectangle 67"/>
          <p:cNvSpPr/>
          <p:nvPr/>
        </p:nvSpPr>
        <p:spPr>
          <a:xfrm>
            <a:off x="12692064" y="2654491"/>
            <a:ext cx="4112295" cy="27451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0" name="Table 69"/>
          <p:cNvGraphicFramePr>
            <a:graphicFrameLocks noGrp="1"/>
          </p:cNvGraphicFramePr>
          <p:nvPr>
            <p:extLst/>
          </p:nvPr>
        </p:nvGraphicFramePr>
        <p:xfrm>
          <a:off x="12794141" y="2721870"/>
          <a:ext cx="1956358" cy="12864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78179"/>
                <a:gridCol w="978179"/>
              </a:tblGrid>
              <a:tr h="12864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Hoàng</a:t>
                      </a:r>
                      <a:endParaRPr lang="en-US" sz="1500" dirty="0"/>
                    </a:p>
                  </a:txBody>
                  <a:tcPr marL="40942" marR="40942" marT="20471" marB="20471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40942" marR="40942" marT="20471" marB="20471"/>
                </a:tc>
              </a:tr>
            </a:tbl>
          </a:graphicData>
        </a:graphic>
      </p:graphicFrame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13884058" y="2748765"/>
            <a:ext cx="728119" cy="1210250"/>
          </a:xfrm>
          <a:prstGeom prst="rect">
            <a:avLst/>
          </a:prstGeom>
        </p:spPr>
      </p:pic>
      <p:graphicFrame>
        <p:nvGraphicFramePr>
          <p:cNvPr id="75" name="Table 74"/>
          <p:cNvGraphicFramePr>
            <a:graphicFrameLocks noGrp="1"/>
          </p:cNvGraphicFramePr>
          <p:nvPr>
            <p:extLst/>
          </p:nvPr>
        </p:nvGraphicFramePr>
        <p:xfrm>
          <a:off x="12802893" y="4062856"/>
          <a:ext cx="2960742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Ngọc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Hoàng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13893063" y="4099817"/>
            <a:ext cx="820584" cy="1210361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14825903" y="4098458"/>
            <a:ext cx="902969" cy="1210362"/>
          </a:xfrm>
          <a:prstGeom prst="rect">
            <a:avLst/>
          </a:prstGeom>
        </p:spPr>
      </p:pic>
      <p:sp>
        <p:nvSpPr>
          <p:cNvPr id="81" name="Rectangle 80"/>
          <p:cNvSpPr/>
          <p:nvPr/>
        </p:nvSpPr>
        <p:spPr>
          <a:xfrm>
            <a:off x="12691109" y="5468657"/>
            <a:ext cx="4113250" cy="27451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2" name="Table 81"/>
          <p:cNvGraphicFramePr>
            <a:graphicFrameLocks noGrp="1"/>
          </p:cNvGraphicFramePr>
          <p:nvPr>
            <p:extLst/>
          </p:nvPr>
        </p:nvGraphicFramePr>
        <p:xfrm>
          <a:off x="12787653" y="6862638"/>
          <a:ext cx="3947656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Hoàng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Sơn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83" name="Picture 8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6299" y="6907211"/>
            <a:ext cx="907771" cy="1210361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0663" y="6906834"/>
            <a:ext cx="907771" cy="1210362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1678" y="6906834"/>
            <a:ext cx="907771" cy="1210362"/>
          </a:xfrm>
          <a:prstGeom prst="rect">
            <a:avLst/>
          </a:prstGeom>
        </p:spPr>
      </p:pic>
      <p:graphicFrame>
        <p:nvGraphicFramePr>
          <p:cNvPr id="86" name="Table 85"/>
          <p:cNvGraphicFramePr>
            <a:graphicFrameLocks noGrp="1"/>
          </p:cNvGraphicFramePr>
          <p:nvPr>
            <p:extLst/>
          </p:nvPr>
        </p:nvGraphicFramePr>
        <p:xfrm>
          <a:off x="12785261" y="5531440"/>
          <a:ext cx="1960118" cy="128891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0059"/>
                <a:gridCol w="980059"/>
              </a:tblGrid>
              <a:tr h="1288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Sơn</a:t>
                      </a:r>
                      <a:endParaRPr lang="en-US" sz="1600" dirty="0"/>
                    </a:p>
                  </a:txBody>
                  <a:tcPr marL="41021" marR="41021" marT="20510" marB="20510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41021" marR="41021" marT="20510" marB="20510"/>
                </a:tc>
              </a:tr>
            </a:tbl>
          </a:graphicData>
        </a:graphic>
      </p:graphicFrame>
      <p:pic>
        <p:nvPicPr>
          <p:cNvPr id="87" name="Picture 86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2" r="20391"/>
          <a:stretch/>
        </p:blipFill>
        <p:spPr>
          <a:xfrm>
            <a:off x="13860350" y="5599234"/>
            <a:ext cx="814884" cy="1171721"/>
          </a:xfrm>
          <a:prstGeom prst="rect">
            <a:avLst/>
          </a:prstGeom>
        </p:spPr>
      </p:pic>
      <p:sp>
        <p:nvSpPr>
          <p:cNvPr id="128" name="TextBox 127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Name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6768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016559" y="4836243"/>
            <a:ext cx="226070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81" y="4408474"/>
            <a:ext cx="3642521" cy="795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2825111" y="3627640"/>
            <a:ext cx="3804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AutoNum type="arabicPeriod"/>
            </a:pPr>
            <a:r>
              <a:rPr lang="en-US" sz="3200" b="1" dirty="0" smtClean="0"/>
              <a:t>Group persons </a:t>
            </a:r>
          </a:p>
          <a:p>
            <a:pPr algn="ctr"/>
            <a:r>
              <a:rPr lang="en-US" sz="3200" b="1" dirty="0" smtClean="0"/>
              <a:t>by name</a:t>
            </a:r>
            <a:endParaRPr lang="en-US" sz="3200" b="1" dirty="0"/>
          </a:p>
        </p:txBody>
      </p:sp>
      <p:sp>
        <p:nvSpPr>
          <p:cNvPr id="32" name="Rectangle 31"/>
          <p:cNvSpPr/>
          <p:nvPr/>
        </p:nvSpPr>
        <p:spPr>
          <a:xfrm>
            <a:off x="6467632" y="2147313"/>
            <a:ext cx="4347120" cy="61708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625609" y="2127277"/>
            <a:ext cx="21323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 smtClean="0"/>
              <a:t>Group List</a:t>
            </a:r>
            <a:endParaRPr lang="en-US" sz="3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62139" y="5290163"/>
            <a:ext cx="2629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System</a:t>
            </a:r>
            <a:endParaRPr lang="vi-VN" sz="3200" b="1" dirty="0">
              <a:latin typeface="+mj-lt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954667" y="49886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8594328" y="2736653"/>
            <a:ext cx="4735913" cy="474039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3. Select each group to “Check Duplicated Person By Face”</a:t>
            </a:r>
            <a:endParaRPr lang="en-US" sz="3200" b="1" dirty="0"/>
          </a:p>
        </p:txBody>
      </p:sp>
      <p:sp>
        <p:nvSpPr>
          <p:cNvPr id="46" name="Rectangle 4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99485" y="2629227"/>
            <a:ext cx="4112295" cy="27451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6701562" y="4055380"/>
          <a:ext cx="1956358" cy="12864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78179"/>
                <a:gridCol w="978179"/>
              </a:tblGrid>
              <a:tr h="12864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Hoàng</a:t>
                      </a:r>
                      <a:endParaRPr lang="en-US" sz="1500" dirty="0"/>
                    </a:p>
                  </a:txBody>
                  <a:tcPr marL="40942" marR="40942" marT="20471" marB="20471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40942" marR="40942" marT="20471" marB="20471"/>
                </a:tc>
              </a:tr>
            </a:tbl>
          </a:graphicData>
        </a:graphic>
      </p:graphicFrame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7791479" y="4082275"/>
            <a:ext cx="728119" cy="1210250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6698329" y="2694583"/>
          <a:ext cx="2960742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Ngọc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Hoàng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7788499" y="2731544"/>
            <a:ext cx="820584" cy="121036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8721339" y="2730185"/>
            <a:ext cx="902969" cy="1210362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6598530" y="5443393"/>
            <a:ext cx="4113250" cy="27451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" name="Table 40"/>
          <p:cNvGraphicFramePr>
            <a:graphicFrameLocks noGrp="1"/>
          </p:cNvGraphicFramePr>
          <p:nvPr>
            <p:extLst/>
          </p:nvPr>
        </p:nvGraphicFramePr>
        <p:xfrm>
          <a:off x="6692682" y="5498369"/>
          <a:ext cx="3947656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Hoàng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Sơn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42" name="Picture 4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328" y="5542942"/>
            <a:ext cx="907771" cy="121036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692" y="5542565"/>
            <a:ext cx="907771" cy="121036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707" y="5542565"/>
            <a:ext cx="907771" cy="1210362"/>
          </a:xfrm>
          <a:prstGeom prst="rect">
            <a:avLst/>
          </a:prstGeom>
        </p:spPr>
      </p:pic>
      <p:graphicFrame>
        <p:nvGraphicFramePr>
          <p:cNvPr id="60" name="Table 59"/>
          <p:cNvGraphicFramePr>
            <a:graphicFrameLocks noGrp="1"/>
          </p:cNvGraphicFramePr>
          <p:nvPr>
            <p:extLst/>
          </p:nvPr>
        </p:nvGraphicFramePr>
        <p:xfrm>
          <a:off x="6692682" y="6857949"/>
          <a:ext cx="1960118" cy="128891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0059"/>
                <a:gridCol w="980059"/>
              </a:tblGrid>
              <a:tr h="1288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Sơn</a:t>
                      </a:r>
                      <a:endParaRPr lang="en-US" sz="1600" dirty="0"/>
                    </a:p>
                  </a:txBody>
                  <a:tcPr marL="41021" marR="41021" marT="20510" marB="20510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41021" marR="41021" marT="20510" marB="20510"/>
                </a:tc>
              </a:tr>
            </a:tbl>
          </a:graphicData>
        </a:graphic>
      </p:graphicFrame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2" r="20391"/>
          <a:stretch/>
        </p:blipFill>
        <p:spPr>
          <a:xfrm>
            <a:off x="7767771" y="6925743"/>
            <a:ext cx="814884" cy="1171721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10889152" y="4082275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2</a:t>
            </a:r>
            <a:r>
              <a:rPr lang="en-US" sz="3200" b="1" dirty="0" smtClean="0"/>
              <a:t>. Sort</a:t>
            </a:r>
            <a:endParaRPr lang="en-US" sz="3200" b="1" dirty="0"/>
          </a:p>
        </p:txBody>
      </p:sp>
      <p:sp>
        <p:nvSpPr>
          <p:cNvPr id="66" name="Rectangle 65"/>
          <p:cNvSpPr/>
          <p:nvPr/>
        </p:nvSpPr>
        <p:spPr>
          <a:xfrm>
            <a:off x="12560211" y="2172577"/>
            <a:ext cx="4347120" cy="61708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3030634" y="2152541"/>
            <a:ext cx="34579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 smtClean="0"/>
              <a:t>Sorted Group List</a:t>
            </a:r>
            <a:endParaRPr lang="en-US" sz="3000" b="1" dirty="0"/>
          </a:p>
        </p:txBody>
      </p:sp>
      <p:sp>
        <p:nvSpPr>
          <p:cNvPr id="68" name="Rectangle 67"/>
          <p:cNvSpPr/>
          <p:nvPr/>
        </p:nvSpPr>
        <p:spPr>
          <a:xfrm>
            <a:off x="12692064" y="2654491"/>
            <a:ext cx="4112295" cy="27451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0" name="Table 69"/>
          <p:cNvGraphicFramePr>
            <a:graphicFrameLocks noGrp="1"/>
          </p:cNvGraphicFramePr>
          <p:nvPr>
            <p:extLst/>
          </p:nvPr>
        </p:nvGraphicFramePr>
        <p:xfrm>
          <a:off x="12794141" y="2721870"/>
          <a:ext cx="1956358" cy="12864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78179"/>
                <a:gridCol w="978179"/>
              </a:tblGrid>
              <a:tr h="12864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Hoàng</a:t>
                      </a:r>
                      <a:endParaRPr lang="en-US" sz="1500" dirty="0"/>
                    </a:p>
                  </a:txBody>
                  <a:tcPr marL="40942" marR="40942" marT="20471" marB="20471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40942" marR="40942" marT="20471" marB="20471"/>
                </a:tc>
              </a:tr>
            </a:tbl>
          </a:graphicData>
        </a:graphic>
      </p:graphicFrame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13884058" y="2748765"/>
            <a:ext cx="728119" cy="1210250"/>
          </a:xfrm>
          <a:prstGeom prst="rect">
            <a:avLst/>
          </a:prstGeom>
        </p:spPr>
      </p:pic>
      <p:graphicFrame>
        <p:nvGraphicFramePr>
          <p:cNvPr id="75" name="Table 74"/>
          <p:cNvGraphicFramePr>
            <a:graphicFrameLocks noGrp="1"/>
          </p:cNvGraphicFramePr>
          <p:nvPr>
            <p:extLst/>
          </p:nvPr>
        </p:nvGraphicFramePr>
        <p:xfrm>
          <a:off x="12802893" y="4062856"/>
          <a:ext cx="2960742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Ngọc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Hoàng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13893063" y="4099817"/>
            <a:ext cx="820584" cy="1210361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14825903" y="4098458"/>
            <a:ext cx="902969" cy="1210362"/>
          </a:xfrm>
          <a:prstGeom prst="rect">
            <a:avLst/>
          </a:prstGeom>
        </p:spPr>
      </p:pic>
      <p:sp>
        <p:nvSpPr>
          <p:cNvPr id="81" name="Rectangle 80"/>
          <p:cNvSpPr/>
          <p:nvPr/>
        </p:nvSpPr>
        <p:spPr>
          <a:xfrm>
            <a:off x="12691109" y="5468657"/>
            <a:ext cx="4113250" cy="27451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2" name="Table 81"/>
          <p:cNvGraphicFramePr>
            <a:graphicFrameLocks noGrp="1"/>
          </p:cNvGraphicFramePr>
          <p:nvPr>
            <p:extLst/>
          </p:nvPr>
        </p:nvGraphicFramePr>
        <p:xfrm>
          <a:off x="12787653" y="6862638"/>
          <a:ext cx="3947656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Hoàng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Sơn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83" name="Picture 8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6299" y="6907211"/>
            <a:ext cx="907771" cy="1210361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0663" y="6906834"/>
            <a:ext cx="907771" cy="1210362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1678" y="6906834"/>
            <a:ext cx="907771" cy="1210362"/>
          </a:xfrm>
          <a:prstGeom prst="rect">
            <a:avLst/>
          </a:prstGeom>
        </p:spPr>
      </p:pic>
      <p:graphicFrame>
        <p:nvGraphicFramePr>
          <p:cNvPr id="86" name="Table 85"/>
          <p:cNvGraphicFramePr>
            <a:graphicFrameLocks noGrp="1"/>
          </p:cNvGraphicFramePr>
          <p:nvPr>
            <p:extLst/>
          </p:nvPr>
        </p:nvGraphicFramePr>
        <p:xfrm>
          <a:off x="12785261" y="5531440"/>
          <a:ext cx="1960118" cy="128891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0059"/>
                <a:gridCol w="980059"/>
              </a:tblGrid>
              <a:tr h="1288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Sơn</a:t>
                      </a:r>
                      <a:endParaRPr lang="en-US" sz="1600" dirty="0"/>
                    </a:p>
                  </a:txBody>
                  <a:tcPr marL="41021" marR="41021" marT="20510" marB="20510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41021" marR="41021" marT="20510" marB="20510"/>
                </a:tc>
              </a:tr>
            </a:tbl>
          </a:graphicData>
        </a:graphic>
      </p:graphicFrame>
      <p:pic>
        <p:nvPicPr>
          <p:cNvPr id="87" name="Picture 86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2" r="20391"/>
          <a:stretch/>
        </p:blipFill>
        <p:spPr>
          <a:xfrm>
            <a:off x="13860350" y="5599234"/>
            <a:ext cx="814884" cy="1171721"/>
          </a:xfrm>
          <a:prstGeom prst="rect">
            <a:avLst/>
          </a:prstGeom>
        </p:spPr>
      </p:pic>
      <p:cxnSp>
        <p:nvCxnSpPr>
          <p:cNvPr id="88" name="Straight Arrow Connector 87"/>
          <p:cNvCxnSpPr/>
          <p:nvPr/>
        </p:nvCxnSpPr>
        <p:spPr>
          <a:xfrm>
            <a:off x="17008579" y="4988643"/>
            <a:ext cx="158574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Name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87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46250" y="6034771"/>
            <a:ext cx="9845982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3800" b="1" smtClean="0">
                <a:solidFill>
                  <a:schemeClr val="bg1"/>
                </a:solidFill>
                <a:latin typeface="Lato Regular"/>
                <a:cs typeface="Lato Regular"/>
              </a:rPr>
              <a:t>Introduction</a:t>
            </a:r>
            <a:endParaRPr lang="en-US" sz="138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26924" y="53169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sp>
        <p:nvSpPr>
          <p:cNvPr id="14" name="Freeform 13"/>
          <p:cNvSpPr/>
          <p:nvPr/>
        </p:nvSpPr>
        <p:spPr>
          <a:xfrm flipH="1">
            <a:off x="-1" y="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986308" y="5468462"/>
            <a:ext cx="960592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1500" b="1" dirty="0" smtClean="0">
                <a:solidFill>
                  <a:schemeClr val="bg1"/>
                </a:solidFill>
                <a:latin typeface="Lato Regular"/>
                <a:cs typeface="Lato Regular"/>
              </a:rPr>
              <a:t>Person</a:t>
            </a:r>
          </a:p>
          <a:p>
            <a:pPr>
              <a:lnSpc>
                <a:spcPct val="80000"/>
              </a:lnSpc>
            </a:pPr>
            <a:r>
              <a:rPr lang="en-US" sz="11500" b="1" dirty="0" smtClean="0">
                <a:solidFill>
                  <a:schemeClr val="bg1"/>
                </a:solidFill>
                <a:latin typeface="Lato Regular"/>
                <a:cs typeface="Lato Regular"/>
              </a:rPr>
              <a:t>Identification</a:t>
            </a:r>
            <a:endParaRPr lang="en-US" sz="11500" b="1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26924" y="529462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196" y="3315184"/>
            <a:ext cx="6317652" cy="584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62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016559" y="4836243"/>
            <a:ext cx="226070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81" y="4408474"/>
            <a:ext cx="3642521" cy="795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2825111" y="3627640"/>
            <a:ext cx="3804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AutoNum type="arabicPeriod"/>
            </a:pPr>
            <a:r>
              <a:rPr lang="en-US" sz="3200" b="1" dirty="0" smtClean="0"/>
              <a:t>Group persons </a:t>
            </a:r>
          </a:p>
          <a:p>
            <a:pPr algn="ctr"/>
            <a:r>
              <a:rPr lang="en-US" sz="3200" b="1" dirty="0" smtClean="0"/>
              <a:t>by name</a:t>
            </a:r>
            <a:endParaRPr lang="en-US" sz="3200" b="1" dirty="0"/>
          </a:p>
        </p:txBody>
      </p:sp>
      <p:sp>
        <p:nvSpPr>
          <p:cNvPr id="32" name="Rectangle 31"/>
          <p:cNvSpPr/>
          <p:nvPr/>
        </p:nvSpPr>
        <p:spPr>
          <a:xfrm>
            <a:off x="6467632" y="2147313"/>
            <a:ext cx="4347120" cy="61708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625609" y="2127277"/>
            <a:ext cx="21323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 smtClean="0"/>
              <a:t>Group List</a:t>
            </a:r>
            <a:endParaRPr lang="en-US" sz="3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62139" y="5290163"/>
            <a:ext cx="2629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System</a:t>
            </a:r>
            <a:endParaRPr lang="vi-VN" sz="3200" b="1" dirty="0">
              <a:latin typeface="+mj-lt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954667" y="49886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8594328" y="2736653"/>
            <a:ext cx="4735913" cy="474039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3. Select each group to “Check Duplicated Person By Face”</a:t>
            </a:r>
            <a:endParaRPr lang="en-US" sz="3200" b="1" dirty="0"/>
          </a:p>
        </p:txBody>
      </p:sp>
      <p:sp>
        <p:nvSpPr>
          <p:cNvPr id="46" name="Rectangle 4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3065475" y="6185094"/>
            <a:ext cx="0" cy="30972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058408" y="9282382"/>
            <a:ext cx="1844832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1525066" y="7710616"/>
            <a:ext cx="0" cy="15717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2899759" y="8731820"/>
            <a:ext cx="39180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4. Return the result</a:t>
            </a:r>
            <a:endParaRPr lang="en-US" sz="3200" b="1" dirty="0"/>
          </a:p>
        </p:txBody>
      </p:sp>
      <p:sp>
        <p:nvSpPr>
          <p:cNvPr id="4" name="Rectangle 3"/>
          <p:cNvSpPr/>
          <p:nvPr/>
        </p:nvSpPr>
        <p:spPr>
          <a:xfrm>
            <a:off x="6599485" y="2629227"/>
            <a:ext cx="4112295" cy="27451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6701562" y="4055380"/>
          <a:ext cx="1956358" cy="12864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78179"/>
                <a:gridCol w="978179"/>
              </a:tblGrid>
              <a:tr h="12864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Hoàng</a:t>
                      </a:r>
                      <a:endParaRPr lang="en-US" sz="1500" dirty="0"/>
                    </a:p>
                  </a:txBody>
                  <a:tcPr marL="40942" marR="40942" marT="20471" marB="20471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40942" marR="40942" marT="20471" marB="20471"/>
                </a:tc>
              </a:tr>
            </a:tbl>
          </a:graphicData>
        </a:graphic>
      </p:graphicFrame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7791479" y="4082275"/>
            <a:ext cx="728119" cy="1210250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6698329" y="2694583"/>
          <a:ext cx="2960742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Ngọc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Hoàng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7788499" y="2731544"/>
            <a:ext cx="820584" cy="121036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8721339" y="2730185"/>
            <a:ext cx="902969" cy="1210362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6598530" y="5443393"/>
            <a:ext cx="4113250" cy="27451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" name="Table 40"/>
          <p:cNvGraphicFramePr>
            <a:graphicFrameLocks noGrp="1"/>
          </p:cNvGraphicFramePr>
          <p:nvPr>
            <p:extLst/>
          </p:nvPr>
        </p:nvGraphicFramePr>
        <p:xfrm>
          <a:off x="6692682" y="5498369"/>
          <a:ext cx="3947656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Hoàng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Sơn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42" name="Picture 4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328" y="5542942"/>
            <a:ext cx="907771" cy="121036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692" y="5542565"/>
            <a:ext cx="907771" cy="121036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707" y="5542565"/>
            <a:ext cx="907771" cy="1210362"/>
          </a:xfrm>
          <a:prstGeom prst="rect">
            <a:avLst/>
          </a:prstGeom>
        </p:spPr>
      </p:pic>
      <p:graphicFrame>
        <p:nvGraphicFramePr>
          <p:cNvPr id="60" name="Table 59"/>
          <p:cNvGraphicFramePr>
            <a:graphicFrameLocks noGrp="1"/>
          </p:cNvGraphicFramePr>
          <p:nvPr>
            <p:extLst/>
          </p:nvPr>
        </p:nvGraphicFramePr>
        <p:xfrm>
          <a:off x="6692682" y="6857949"/>
          <a:ext cx="1960118" cy="128891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0059"/>
                <a:gridCol w="980059"/>
              </a:tblGrid>
              <a:tr h="1288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Sơn</a:t>
                      </a:r>
                      <a:endParaRPr lang="en-US" sz="1600" dirty="0"/>
                    </a:p>
                  </a:txBody>
                  <a:tcPr marL="41021" marR="41021" marT="20510" marB="20510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41021" marR="41021" marT="20510" marB="20510"/>
                </a:tc>
              </a:tr>
            </a:tbl>
          </a:graphicData>
        </a:graphic>
      </p:graphicFrame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2" r="20391"/>
          <a:stretch/>
        </p:blipFill>
        <p:spPr>
          <a:xfrm>
            <a:off x="7767771" y="6925743"/>
            <a:ext cx="814884" cy="1171721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10889152" y="4082275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2</a:t>
            </a:r>
            <a:r>
              <a:rPr lang="en-US" sz="3200" b="1" dirty="0" smtClean="0"/>
              <a:t>. Sort</a:t>
            </a:r>
            <a:endParaRPr lang="en-US" sz="3200" b="1" dirty="0"/>
          </a:p>
        </p:txBody>
      </p:sp>
      <p:sp>
        <p:nvSpPr>
          <p:cNvPr id="66" name="Rectangle 65"/>
          <p:cNvSpPr/>
          <p:nvPr/>
        </p:nvSpPr>
        <p:spPr>
          <a:xfrm>
            <a:off x="12560211" y="2172577"/>
            <a:ext cx="4347120" cy="61708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3030634" y="2152541"/>
            <a:ext cx="34579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 smtClean="0"/>
              <a:t>Sorted Group List</a:t>
            </a:r>
            <a:endParaRPr lang="en-US" sz="3000" b="1" dirty="0"/>
          </a:p>
        </p:txBody>
      </p:sp>
      <p:sp>
        <p:nvSpPr>
          <p:cNvPr id="68" name="Rectangle 67"/>
          <p:cNvSpPr/>
          <p:nvPr/>
        </p:nvSpPr>
        <p:spPr>
          <a:xfrm>
            <a:off x="12692064" y="2654491"/>
            <a:ext cx="4112295" cy="27451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0" name="Table 69"/>
          <p:cNvGraphicFramePr>
            <a:graphicFrameLocks noGrp="1"/>
          </p:cNvGraphicFramePr>
          <p:nvPr>
            <p:extLst/>
          </p:nvPr>
        </p:nvGraphicFramePr>
        <p:xfrm>
          <a:off x="12794141" y="2721870"/>
          <a:ext cx="1956358" cy="12864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78179"/>
                <a:gridCol w="978179"/>
              </a:tblGrid>
              <a:tr h="12864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Hoàng</a:t>
                      </a:r>
                      <a:endParaRPr lang="en-US" sz="1500" dirty="0"/>
                    </a:p>
                  </a:txBody>
                  <a:tcPr marL="40942" marR="40942" marT="20471" marB="20471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40942" marR="40942" marT="20471" marB="20471"/>
                </a:tc>
              </a:tr>
            </a:tbl>
          </a:graphicData>
        </a:graphic>
      </p:graphicFrame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13884058" y="2748765"/>
            <a:ext cx="728119" cy="1210250"/>
          </a:xfrm>
          <a:prstGeom prst="rect">
            <a:avLst/>
          </a:prstGeom>
        </p:spPr>
      </p:pic>
      <p:graphicFrame>
        <p:nvGraphicFramePr>
          <p:cNvPr id="75" name="Table 74"/>
          <p:cNvGraphicFramePr>
            <a:graphicFrameLocks noGrp="1"/>
          </p:cNvGraphicFramePr>
          <p:nvPr>
            <p:extLst/>
          </p:nvPr>
        </p:nvGraphicFramePr>
        <p:xfrm>
          <a:off x="12802893" y="4062856"/>
          <a:ext cx="2960742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Ngọc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Hoàng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13893063" y="4099817"/>
            <a:ext cx="820584" cy="1210361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14825903" y="4098458"/>
            <a:ext cx="902969" cy="1210362"/>
          </a:xfrm>
          <a:prstGeom prst="rect">
            <a:avLst/>
          </a:prstGeom>
        </p:spPr>
      </p:pic>
      <p:sp>
        <p:nvSpPr>
          <p:cNvPr id="81" name="Rectangle 80"/>
          <p:cNvSpPr/>
          <p:nvPr/>
        </p:nvSpPr>
        <p:spPr>
          <a:xfrm>
            <a:off x="12691109" y="5468657"/>
            <a:ext cx="4113250" cy="27451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2" name="Table 81"/>
          <p:cNvGraphicFramePr>
            <a:graphicFrameLocks noGrp="1"/>
          </p:cNvGraphicFramePr>
          <p:nvPr>
            <p:extLst/>
          </p:nvPr>
        </p:nvGraphicFramePr>
        <p:xfrm>
          <a:off x="12787653" y="6862638"/>
          <a:ext cx="3947656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Hoàng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Sơn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83" name="Picture 8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6299" y="6907211"/>
            <a:ext cx="907771" cy="1210361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0663" y="6906834"/>
            <a:ext cx="907771" cy="1210362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1678" y="6906834"/>
            <a:ext cx="907771" cy="1210362"/>
          </a:xfrm>
          <a:prstGeom prst="rect">
            <a:avLst/>
          </a:prstGeom>
        </p:spPr>
      </p:pic>
      <p:graphicFrame>
        <p:nvGraphicFramePr>
          <p:cNvPr id="86" name="Table 85"/>
          <p:cNvGraphicFramePr>
            <a:graphicFrameLocks noGrp="1"/>
          </p:cNvGraphicFramePr>
          <p:nvPr>
            <p:extLst/>
          </p:nvPr>
        </p:nvGraphicFramePr>
        <p:xfrm>
          <a:off x="12785261" y="5531440"/>
          <a:ext cx="1960118" cy="128891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0059"/>
                <a:gridCol w="980059"/>
              </a:tblGrid>
              <a:tr h="1288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Sơn</a:t>
                      </a:r>
                      <a:endParaRPr lang="en-US" sz="1600" dirty="0"/>
                    </a:p>
                  </a:txBody>
                  <a:tcPr marL="41021" marR="41021" marT="20510" marB="20510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41021" marR="41021" marT="20510" marB="20510"/>
                </a:tc>
              </a:tr>
            </a:tbl>
          </a:graphicData>
        </a:graphic>
      </p:graphicFrame>
      <p:pic>
        <p:nvPicPr>
          <p:cNvPr id="87" name="Picture 86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2" r="20391"/>
          <a:stretch/>
        </p:blipFill>
        <p:spPr>
          <a:xfrm>
            <a:off x="13860350" y="5599234"/>
            <a:ext cx="814884" cy="1171721"/>
          </a:xfrm>
          <a:prstGeom prst="rect">
            <a:avLst/>
          </a:prstGeom>
        </p:spPr>
      </p:pic>
      <p:cxnSp>
        <p:nvCxnSpPr>
          <p:cNvPr id="88" name="Straight Arrow Connector 87"/>
          <p:cNvCxnSpPr/>
          <p:nvPr/>
        </p:nvCxnSpPr>
        <p:spPr>
          <a:xfrm>
            <a:off x="17008579" y="4988643"/>
            <a:ext cx="158574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Name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178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016559" y="4836243"/>
            <a:ext cx="226070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81" y="4408474"/>
            <a:ext cx="3642521" cy="795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2825111" y="3627640"/>
            <a:ext cx="3804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AutoNum type="arabicPeriod"/>
            </a:pPr>
            <a:r>
              <a:rPr lang="en-US" sz="3200" b="1" dirty="0" smtClean="0"/>
              <a:t>Group persons </a:t>
            </a:r>
          </a:p>
          <a:p>
            <a:pPr algn="ctr"/>
            <a:r>
              <a:rPr lang="en-US" sz="3200" b="1" dirty="0" smtClean="0"/>
              <a:t>by name</a:t>
            </a:r>
            <a:endParaRPr lang="en-US" sz="3200" b="1" dirty="0"/>
          </a:p>
        </p:txBody>
      </p:sp>
      <p:sp>
        <p:nvSpPr>
          <p:cNvPr id="32" name="Rectangle 31"/>
          <p:cNvSpPr/>
          <p:nvPr/>
        </p:nvSpPr>
        <p:spPr>
          <a:xfrm>
            <a:off x="6467632" y="2147313"/>
            <a:ext cx="4347120" cy="61708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625609" y="2127277"/>
            <a:ext cx="21323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 smtClean="0"/>
              <a:t>Group List</a:t>
            </a:r>
            <a:endParaRPr lang="en-US" sz="3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62139" y="5290163"/>
            <a:ext cx="2629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System</a:t>
            </a:r>
            <a:endParaRPr lang="vi-VN" sz="3200" b="1" dirty="0">
              <a:latin typeface="+mj-lt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954667" y="49886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8594328" y="2736653"/>
            <a:ext cx="4735913" cy="474039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3. Select each group to “Check Duplicated Person By Face”</a:t>
            </a:r>
            <a:endParaRPr lang="en-US" sz="3200" b="1" dirty="0"/>
          </a:p>
        </p:txBody>
      </p:sp>
      <p:sp>
        <p:nvSpPr>
          <p:cNvPr id="46" name="Rectangle 4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3065475" y="6185094"/>
            <a:ext cx="0" cy="30972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058408" y="9282382"/>
            <a:ext cx="1844832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1525066" y="7710616"/>
            <a:ext cx="0" cy="15717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2899759" y="8731820"/>
            <a:ext cx="39180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4. Return the result</a:t>
            </a:r>
            <a:endParaRPr lang="en-US" sz="3200" b="1" dirty="0"/>
          </a:p>
        </p:txBody>
      </p:sp>
      <p:cxnSp>
        <p:nvCxnSpPr>
          <p:cNvPr id="61" name="Straight Arrow Connector 60"/>
          <p:cNvCxnSpPr>
            <a:endCxn id="73" idx="1"/>
          </p:cNvCxnSpPr>
          <p:nvPr/>
        </p:nvCxnSpPr>
        <p:spPr>
          <a:xfrm>
            <a:off x="1675274" y="11737208"/>
            <a:ext cx="1013079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661140" y="6135804"/>
            <a:ext cx="0" cy="56268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6066" y="10346728"/>
            <a:ext cx="2780959" cy="2780959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2134726" y="11014218"/>
            <a:ext cx="33265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5. Display result</a:t>
            </a:r>
            <a:endParaRPr lang="en-US" sz="3200" b="1" dirty="0"/>
          </a:p>
        </p:txBody>
      </p:sp>
      <p:sp>
        <p:nvSpPr>
          <p:cNvPr id="77" name="TextBox 76"/>
          <p:cNvSpPr txBox="1"/>
          <p:nvPr/>
        </p:nvSpPr>
        <p:spPr>
          <a:xfrm>
            <a:off x="12616056" y="12632072"/>
            <a:ext cx="1096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User</a:t>
            </a:r>
            <a:endParaRPr lang="en-US" sz="3200" b="1" dirty="0"/>
          </a:p>
        </p:txBody>
      </p:sp>
      <p:sp>
        <p:nvSpPr>
          <p:cNvPr id="50" name="Rectangle 49"/>
          <p:cNvSpPr/>
          <p:nvPr/>
        </p:nvSpPr>
        <p:spPr>
          <a:xfrm>
            <a:off x="14858789" y="9550810"/>
            <a:ext cx="4347120" cy="39369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6351263" y="9626241"/>
            <a:ext cx="13596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Result</a:t>
            </a:r>
            <a:endParaRPr lang="en-US" sz="3000" b="1" dirty="0"/>
          </a:p>
        </p:txBody>
      </p:sp>
      <p:graphicFrame>
        <p:nvGraphicFramePr>
          <p:cNvPr id="53" name="Table 52"/>
          <p:cNvGraphicFramePr>
            <a:graphicFrameLocks noGrp="1"/>
          </p:cNvGraphicFramePr>
          <p:nvPr>
            <p:extLst/>
          </p:nvPr>
        </p:nvGraphicFramePr>
        <p:xfrm>
          <a:off x="15221680" y="10323372"/>
          <a:ext cx="1956358" cy="12864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78179"/>
                <a:gridCol w="978179"/>
              </a:tblGrid>
              <a:tr h="12864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Hoàng</a:t>
                      </a:r>
                      <a:endParaRPr lang="en-US" sz="1500" dirty="0"/>
                    </a:p>
                  </a:txBody>
                  <a:tcPr marL="40942" marR="40942" marT="20471" marB="20471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40942" marR="40942" marT="20471" marB="20471"/>
                </a:tc>
              </a:tr>
            </a:tbl>
          </a:graphicData>
        </a:graphic>
      </p:graphicFrame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16311597" y="10350267"/>
            <a:ext cx="728119" cy="1210250"/>
          </a:xfrm>
          <a:prstGeom prst="rect">
            <a:avLst/>
          </a:prstGeom>
        </p:spPr>
      </p:pic>
      <p:graphicFrame>
        <p:nvGraphicFramePr>
          <p:cNvPr id="55" name="Table 54"/>
          <p:cNvGraphicFramePr>
            <a:graphicFrameLocks noGrp="1"/>
          </p:cNvGraphicFramePr>
          <p:nvPr>
            <p:extLst/>
          </p:nvPr>
        </p:nvGraphicFramePr>
        <p:xfrm>
          <a:off x="15221680" y="11701865"/>
          <a:ext cx="2960742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Ngọc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Hoàng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16311850" y="11738826"/>
            <a:ext cx="820584" cy="1210361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17244690" y="11737467"/>
            <a:ext cx="902969" cy="1210362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15011190" y="10231576"/>
            <a:ext cx="3982888" cy="307427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599485" y="2629227"/>
            <a:ext cx="4112295" cy="27451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6701562" y="4055380"/>
          <a:ext cx="1956358" cy="12864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78179"/>
                <a:gridCol w="978179"/>
              </a:tblGrid>
              <a:tr h="12864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Hoàng</a:t>
                      </a:r>
                      <a:endParaRPr lang="en-US" sz="1500" dirty="0"/>
                    </a:p>
                  </a:txBody>
                  <a:tcPr marL="40942" marR="40942" marT="20471" marB="20471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40942" marR="40942" marT="20471" marB="20471"/>
                </a:tc>
              </a:tr>
            </a:tbl>
          </a:graphicData>
        </a:graphic>
      </p:graphicFrame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7791479" y="4082275"/>
            <a:ext cx="728119" cy="1210250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6698329" y="2694583"/>
          <a:ext cx="2960742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Ngọc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Hoàng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7788499" y="2731544"/>
            <a:ext cx="820584" cy="121036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8721339" y="2730185"/>
            <a:ext cx="902969" cy="1210362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6598530" y="5443393"/>
            <a:ext cx="4113250" cy="27451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" name="Table 40"/>
          <p:cNvGraphicFramePr>
            <a:graphicFrameLocks noGrp="1"/>
          </p:cNvGraphicFramePr>
          <p:nvPr>
            <p:extLst/>
          </p:nvPr>
        </p:nvGraphicFramePr>
        <p:xfrm>
          <a:off x="6692682" y="5498369"/>
          <a:ext cx="3947656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Hoàng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Sơn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42" name="Picture 4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328" y="5542942"/>
            <a:ext cx="907771" cy="121036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692" y="5542565"/>
            <a:ext cx="907771" cy="121036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707" y="5542565"/>
            <a:ext cx="907771" cy="1210362"/>
          </a:xfrm>
          <a:prstGeom prst="rect">
            <a:avLst/>
          </a:prstGeom>
        </p:spPr>
      </p:pic>
      <p:graphicFrame>
        <p:nvGraphicFramePr>
          <p:cNvPr id="60" name="Table 59"/>
          <p:cNvGraphicFramePr>
            <a:graphicFrameLocks noGrp="1"/>
          </p:cNvGraphicFramePr>
          <p:nvPr>
            <p:extLst/>
          </p:nvPr>
        </p:nvGraphicFramePr>
        <p:xfrm>
          <a:off x="6692682" y="6857949"/>
          <a:ext cx="1960118" cy="128891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0059"/>
                <a:gridCol w="980059"/>
              </a:tblGrid>
              <a:tr h="1288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Sơn</a:t>
                      </a:r>
                      <a:endParaRPr lang="en-US" sz="1600" dirty="0"/>
                    </a:p>
                  </a:txBody>
                  <a:tcPr marL="41021" marR="41021" marT="20510" marB="20510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41021" marR="41021" marT="20510" marB="20510"/>
                </a:tc>
              </a:tr>
            </a:tbl>
          </a:graphicData>
        </a:graphic>
      </p:graphicFrame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2" r="20391"/>
          <a:stretch/>
        </p:blipFill>
        <p:spPr>
          <a:xfrm>
            <a:off x="7767771" y="6925743"/>
            <a:ext cx="814884" cy="1171721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10889152" y="4082275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2</a:t>
            </a:r>
            <a:r>
              <a:rPr lang="en-US" sz="3200" b="1" dirty="0" smtClean="0"/>
              <a:t>. Sort</a:t>
            </a:r>
            <a:endParaRPr lang="en-US" sz="3200" b="1" dirty="0"/>
          </a:p>
        </p:txBody>
      </p:sp>
      <p:sp>
        <p:nvSpPr>
          <p:cNvPr id="66" name="Rectangle 65"/>
          <p:cNvSpPr/>
          <p:nvPr/>
        </p:nvSpPr>
        <p:spPr>
          <a:xfrm>
            <a:off x="12560211" y="2172577"/>
            <a:ext cx="4347120" cy="61708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3030634" y="2152541"/>
            <a:ext cx="34579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 smtClean="0"/>
              <a:t>Sorted Group List</a:t>
            </a:r>
            <a:endParaRPr lang="en-US" sz="3000" b="1" dirty="0"/>
          </a:p>
        </p:txBody>
      </p:sp>
      <p:sp>
        <p:nvSpPr>
          <p:cNvPr id="68" name="Rectangle 67"/>
          <p:cNvSpPr/>
          <p:nvPr/>
        </p:nvSpPr>
        <p:spPr>
          <a:xfrm>
            <a:off x="12692064" y="2654491"/>
            <a:ext cx="4112295" cy="27451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0" name="Table 69"/>
          <p:cNvGraphicFramePr>
            <a:graphicFrameLocks noGrp="1"/>
          </p:cNvGraphicFramePr>
          <p:nvPr>
            <p:extLst/>
          </p:nvPr>
        </p:nvGraphicFramePr>
        <p:xfrm>
          <a:off x="12794141" y="2721870"/>
          <a:ext cx="1956358" cy="12864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78179"/>
                <a:gridCol w="978179"/>
              </a:tblGrid>
              <a:tr h="12864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Hoàng</a:t>
                      </a:r>
                      <a:endParaRPr lang="en-US" sz="1500" dirty="0"/>
                    </a:p>
                  </a:txBody>
                  <a:tcPr marL="40942" marR="40942" marT="20471" marB="20471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40942" marR="40942" marT="20471" marB="20471"/>
                </a:tc>
              </a:tr>
            </a:tbl>
          </a:graphicData>
        </a:graphic>
      </p:graphicFrame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13884058" y="2748765"/>
            <a:ext cx="728119" cy="1210250"/>
          </a:xfrm>
          <a:prstGeom prst="rect">
            <a:avLst/>
          </a:prstGeom>
        </p:spPr>
      </p:pic>
      <p:graphicFrame>
        <p:nvGraphicFramePr>
          <p:cNvPr id="75" name="Table 74"/>
          <p:cNvGraphicFramePr>
            <a:graphicFrameLocks noGrp="1"/>
          </p:cNvGraphicFramePr>
          <p:nvPr>
            <p:extLst/>
          </p:nvPr>
        </p:nvGraphicFramePr>
        <p:xfrm>
          <a:off x="12802893" y="4062856"/>
          <a:ext cx="2960742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Ngọc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Hoàng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13893063" y="4099817"/>
            <a:ext cx="820584" cy="1210361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14825903" y="4098458"/>
            <a:ext cx="902969" cy="1210362"/>
          </a:xfrm>
          <a:prstGeom prst="rect">
            <a:avLst/>
          </a:prstGeom>
        </p:spPr>
      </p:pic>
      <p:sp>
        <p:nvSpPr>
          <p:cNvPr id="81" name="Rectangle 80"/>
          <p:cNvSpPr/>
          <p:nvPr/>
        </p:nvSpPr>
        <p:spPr>
          <a:xfrm>
            <a:off x="12691109" y="5468657"/>
            <a:ext cx="4113250" cy="27451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2" name="Table 81"/>
          <p:cNvGraphicFramePr>
            <a:graphicFrameLocks noGrp="1"/>
          </p:cNvGraphicFramePr>
          <p:nvPr>
            <p:extLst/>
          </p:nvPr>
        </p:nvGraphicFramePr>
        <p:xfrm>
          <a:off x="12787653" y="6862638"/>
          <a:ext cx="3947656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Hoàng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Sơn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83" name="Picture 82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6299" y="6907211"/>
            <a:ext cx="907771" cy="1210361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0663" y="6906834"/>
            <a:ext cx="907771" cy="1210362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1678" y="6906834"/>
            <a:ext cx="907771" cy="1210362"/>
          </a:xfrm>
          <a:prstGeom prst="rect">
            <a:avLst/>
          </a:prstGeom>
        </p:spPr>
      </p:pic>
      <p:graphicFrame>
        <p:nvGraphicFramePr>
          <p:cNvPr id="86" name="Table 85"/>
          <p:cNvGraphicFramePr>
            <a:graphicFrameLocks noGrp="1"/>
          </p:cNvGraphicFramePr>
          <p:nvPr>
            <p:extLst/>
          </p:nvPr>
        </p:nvGraphicFramePr>
        <p:xfrm>
          <a:off x="12785261" y="5531440"/>
          <a:ext cx="1960118" cy="128891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0059"/>
                <a:gridCol w="980059"/>
              </a:tblGrid>
              <a:tr h="12889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Sơn</a:t>
                      </a:r>
                      <a:endParaRPr lang="en-US" sz="1600" dirty="0"/>
                    </a:p>
                  </a:txBody>
                  <a:tcPr marL="41021" marR="41021" marT="20510" marB="20510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41021" marR="41021" marT="20510" marB="20510"/>
                </a:tc>
              </a:tr>
            </a:tbl>
          </a:graphicData>
        </a:graphic>
      </p:graphicFrame>
      <p:pic>
        <p:nvPicPr>
          <p:cNvPr id="87" name="Picture 86"/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2" r="20391"/>
          <a:stretch/>
        </p:blipFill>
        <p:spPr>
          <a:xfrm>
            <a:off x="13860350" y="5599234"/>
            <a:ext cx="814884" cy="1171721"/>
          </a:xfrm>
          <a:prstGeom prst="rect">
            <a:avLst/>
          </a:prstGeom>
        </p:spPr>
      </p:pic>
      <p:cxnSp>
        <p:nvCxnSpPr>
          <p:cNvPr id="88" name="Straight Arrow Connector 87"/>
          <p:cNvCxnSpPr/>
          <p:nvPr/>
        </p:nvCxnSpPr>
        <p:spPr>
          <a:xfrm>
            <a:off x="17008579" y="4988643"/>
            <a:ext cx="158574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8967018" y="56396"/>
            <a:ext cx="7714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Check Duplicated Person By Name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731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416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46250" y="6034771"/>
            <a:ext cx="9845982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3800" b="1" smtClean="0">
                <a:solidFill>
                  <a:schemeClr val="bg1"/>
                </a:solidFill>
                <a:latin typeface="Lato Regular"/>
                <a:cs typeface="Lato Regular"/>
              </a:rPr>
              <a:t>Introduction</a:t>
            </a:r>
            <a:endParaRPr lang="en-US" sz="138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26924" y="53169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sp>
        <p:nvSpPr>
          <p:cNvPr id="14" name="Freeform 13"/>
          <p:cNvSpPr/>
          <p:nvPr/>
        </p:nvSpPr>
        <p:spPr>
          <a:xfrm flipH="1">
            <a:off x="-1" y="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468147" y="6270605"/>
            <a:ext cx="1053365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1500" b="1" smtClean="0">
                <a:solidFill>
                  <a:schemeClr val="bg1"/>
                </a:solidFill>
                <a:latin typeface="Lato Regular"/>
                <a:cs typeface="Lato Regular"/>
              </a:rPr>
              <a:t>Detect Object</a:t>
            </a:r>
            <a:endParaRPr lang="en-US" sz="11500" b="1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26924" y="529462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8922" y="3366822"/>
            <a:ext cx="5568691" cy="51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7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loud Callout 11"/>
          <p:cNvSpPr/>
          <p:nvPr/>
        </p:nvSpPr>
        <p:spPr>
          <a:xfrm>
            <a:off x="4819014" y="1869351"/>
            <a:ext cx="7586346" cy="3982808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TextBox 12"/>
          <p:cNvSpPr txBox="1"/>
          <p:nvPr/>
        </p:nvSpPr>
        <p:spPr>
          <a:xfrm>
            <a:off x="5594682" y="3232113"/>
            <a:ext cx="5686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smtClean="0">
                <a:latin typeface="+mj-lt"/>
              </a:rPr>
              <a:t>How much is  it?</a:t>
            </a:r>
            <a:endParaRPr lang="vi-VN" sz="54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</a:t>
            </a:r>
            <a:r>
              <a:rPr lang="en-US" sz="6000" smtClean="0">
                <a:latin typeface="+mj-lt"/>
              </a:rPr>
              <a:t>. </a:t>
            </a:r>
            <a:r>
              <a:rPr lang="en-US" sz="6000" smtClean="0">
                <a:latin typeface="+mj-lt"/>
              </a:rPr>
              <a:t>Long</a:t>
            </a:r>
            <a:endParaRPr lang="vi-VN" sz="6000" dirty="0">
              <a:latin typeface="+mj-lt"/>
            </a:endParaRPr>
          </a:p>
        </p:txBody>
      </p:sp>
      <p:sp>
        <p:nvSpPr>
          <p:cNvPr id="15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4515" y="6685452"/>
            <a:ext cx="8387340" cy="376641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269130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295037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217568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Detect Object </a:t>
            </a:r>
            <a:endParaRPr lang="vi-VN" sz="6000" dirty="0"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158876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Detect Object </a:t>
            </a:r>
            <a:endParaRPr lang="vi-VN" sz="6000" dirty="0">
              <a:latin typeface="+mj-lt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418872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775432" y="2847159"/>
            <a:ext cx="5056340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Describe information </a:t>
            </a:r>
            <a:r>
              <a:rPr lang="en-US" sz="6000" dirty="0" smtClean="0">
                <a:latin typeface="+mj-lt"/>
              </a:rPr>
              <a:t>back to the blind</a:t>
            </a:r>
            <a:endParaRPr lang="vi-VN" sz="6000"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340315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Detect Object </a:t>
            </a:r>
            <a:endParaRPr lang="vi-VN" sz="6000" dirty="0">
              <a:latin typeface="+mj-lt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418872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775432" y="2847159"/>
            <a:ext cx="5056340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Describe information </a:t>
            </a:r>
            <a:r>
              <a:rPr lang="en-US" sz="6000" dirty="0" smtClean="0">
                <a:latin typeface="+mj-lt"/>
              </a:rPr>
              <a:t>back to the blind</a:t>
            </a:r>
            <a:endParaRPr lang="vi-VN" sz="6000" dirty="0">
              <a:latin typeface="+mj-lt"/>
            </a:endParaRPr>
          </a:p>
        </p:txBody>
      </p:sp>
      <p:cxnSp>
        <p:nvCxnSpPr>
          <p:cNvPr id="15" name="Straight Arrow Connector 14"/>
          <p:cNvCxnSpPr>
            <a:stCxn id="14" idx="2"/>
          </p:cNvCxnSpPr>
          <p:nvPr/>
        </p:nvCxnSpPr>
        <p:spPr>
          <a:xfrm>
            <a:off x="19303602" y="6632811"/>
            <a:ext cx="0" cy="154694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207001" y="8580027"/>
            <a:ext cx="6193202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The blind </a:t>
            </a:r>
            <a:r>
              <a:rPr lang="en-US" sz="6000" smtClean="0">
                <a:latin typeface="+mj-lt"/>
              </a:rPr>
              <a:t>know what it is</a:t>
            </a:r>
            <a:endParaRPr lang="vi-VN" sz="6000" dirty="0">
              <a:latin typeface="+mj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103094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28084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Scenario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631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Detect Object </a:t>
            </a:r>
            <a:endParaRPr lang="vi-VN" sz="6000" dirty="0">
              <a:latin typeface="+mj-lt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418872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775432" y="2847159"/>
            <a:ext cx="5056340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Describe information </a:t>
            </a:r>
            <a:r>
              <a:rPr lang="en-US" sz="6000" dirty="0" smtClean="0">
                <a:latin typeface="+mj-lt"/>
              </a:rPr>
              <a:t>back to the blind</a:t>
            </a:r>
            <a:endParaRPr lang="vi-VN" sz="6000" dirty="0">
              <a:latin typeface="+mj-lt"/>
            </a:endParaRPr>
          </a:p>
        </p:txBody>
      </p:sp>
      <p:cxnSp>
        <p:nvCxnSpPr>
          <p:cNvPr id="15" name="Straight Arrow Connector 14"/>
          <p:cNvCxnSpPr>
            <a:stCxn id="14" idx="2"/>
          </p:cNvCxnSpPr>
          <p:nvPr/>
        </p:nvCxnSpPr>
        <p:spPr>
          <a:xfrm>
            <a:off x="19303602" y="6632811"/>
            <a:ext cx="0" cy="154694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207001" y="8580027"/>
            <a:ext cx="6193202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The blind </a:t>
            </a:r>
            <a:r>
              <a:rPr lang="en-US" sz="6000" smtClean="0">
                <a:latin typeface="+mj-lt"/>
              </a:rPr>
              <a:t>know what it is</a:t>
            </a:r>
            <a:endParaRPr lang="vi-VN" sz="6000" dirty="0">
              <a:latin typeface="+mj-lt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12822886" y="10224548"/>
            <a:ext cx="273167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16879" y="8793387"/>
            <a:ext cx="6800857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Blind can do right thing with it</a:t>
            </a:r>
            <a:endParaRPr lang="vi-VN" sz="6000" dirty="0"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112708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114" y="4024140"/>
            <a:ext cx="4022228" cy="4022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389" y="5511096"/>
            <a:ext cx="7164358" cy="15652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6467" y="5136143"/>
            <a:ext cx="6630566" cy="19401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70652" y="9573928"/>
            <a:ext cx="2672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Take picture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7272972" y="7379279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Clarifai </a:t>
            </a:r>
            <a:r>
              <a:rPr lang="en-US" dirty="0" smtClean="0">
                <a:latin typeface="+mj-lt"/>
              </a:rPr>
              <a:t>Service</a:t>
            </a:r>
            <a:endParaRPr lang="vi-VN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63867" y="7443358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8202" y="7443357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639800" y="9573928"/>
            <a:ext cx="3031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Identify object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612976" y="9573927"/>
            <a:ext cx="38831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Training object and store </a:t>
            </a:r>
            <a:r>
              <a:rPr lang="en-US"/>
              <a:t>object </a:t>
            </a:r>
            <a:r>
              <a:rPr lang="en-US" smtClean="0"/>
              <a:t>information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38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477" y="4221690"/>
            <a:ext cx="2646195" cy="118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21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477" y="4221690"/>
            <a:ext cx="2646195" cy="118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32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935918" y="5285008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Clarifai </a:t>
            </a:r>
            <a:r>
              <a:rPr lang="en-US" dirty="0" smtClean="0">
                <a:latin typeface="+mj-lt"/>
              </a:rPr>
              <a:t>Service</a:t>
            </a:r>
            <a:endParaRPr lang="vi-VN" dirty="0">
              <a:latin typeface="+mj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1938" y="2796257"/>
            <a:ext cx="6630566" cy="194015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477" y="4221690"/>
            <a:ext cx="2646195" cy="118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58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935918" y="5285008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Clarifai </a:t>
            </a:r>
            <a:r>
              <a:rPr lang="en-US" dirty="0" smtClean="0">
                <a:latin typeface="+mj-lt"/>
              </a:rPr>
              <a:t>Service</a:t>
            </a:r>
            <a:endParaRPr lang="vi-VN" dirty="0">
              <a:latin typeface="+mj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192452" y="5150315"/>
            <a:ext cx="0" cy="33152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356617" y="6484778"/>
            <a:ext cx="233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4. Process</a:t>
            </a:r>
            <a:endParaRPr lang="vi-VN" dirty="0">
              <a:latin typeface="+mj-lt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109" y="8465574"/>
            <a:ext cx="1828800" cy="1828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1938" y="2796257"/>
            <a:ext cx="6630566" cy="1940156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477" y="4221690"/>
            <a:ext cx="2646195" cy="118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2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935918" y="5285008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Clarifai </a:t>
            </a:r>
            <a:r>
              <a:rPr lang="en-US" dirty="0" smtClean="0">
                <a:latin typeface="+mj-lt"/>
              </a:rPr>
              <a:t>Service</a:t>
            </a:r>
            <a:endParaRPr lang="vi-VN" dirty="0">
              <a:latin typeface="+mj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192452" y="5150315"/>
            <a:ext cx="0" cy="33152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356617" y="6484778"/>
            <a:ext cx="233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4. Process</a:t>
            </a:r>
            <a:endParaRPr lang="vi-VN" dirty="0">
              <a:latin typeface="+mj-lt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109" y="8465574"/>
            <a:ext cx="1828800" cy="182880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11587773" y="9332440"/>
            <a:ext cx="6818214" cy="475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3714776" y="9523161"/>
            <a:ext cx="2564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5</a:t>
            </a:r>
            <a:r>
              <a:rPr lang="en-US" dirty="0" smtClean="0">
                <a:latin typeface="+mj-lt"/>
              </a:rPr>
              <a:t>. Describe</a:t>
            </a:r>
            <a:endParaRPr lang="vi-VN" dirty="0">
              <a:latin typeface="+mj-lt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5513" y="7632994"/>
            <a:ext cx="2780959" cy="278095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8911391" y="100907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Blind user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4609" y="8235249"/>
            <a:ext cx="1144725" cy="11447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1938" y="2796257"/>
            <a:ext cx="6630566" cy="1940156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477" y="4221690"/>
            <a:ext cx="2646195" cy="118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1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338088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040465" y="3735999"/>
            <a:ext cx="12447638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>
                <a:latin typeface="+mj-lt"/>
              </a:rPr>
              <a:t>Image Recognition system</a:t>
            </a: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smtClean="0">
                <a:latin typeface="+mj-lt"/>
              </a:rPr>
              <a:t>Detect </a:t>
            </a:r>
            <a:r>
              <a:rPr lang="en-US" sz="5400">
                <a:latin typeface="+mj-lt"/>
              </a:rPr>
              <a:t>f</a:t>
            </a:r>
            <a:r>
              <a:rPr lang="en-US" sz="5400" smtClean="0">
                <a:latin typeface="+mj-lt"/>
              </a:rPr>
              <a:t>aces, colors…</a:t>
            </a:r>
            <a:endParaRPr lang="en-US" sz="5400" dirty="0" smtClean="0">
              <a:latin typeface="+mj-lt"/>
            </a:endParaRP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smtClean="0">
                <a:latin typeface="+mj-lt"/>
              </a:rPr>
              <a:t>Custom training</a:t>
            </a:r>
            <a:endParaRPr lang="en-US" sz="5400" dirty="0" smtClean="0">
              <a:latin typeface="+mj-lt"/>
            </a:endParaRP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smtClean="0">
                <a:latin typeface="+mj-lt"/>
              </a:rPr>
              <a:t>Search images</a:t>
            </a:r>
            <a:endParaRPr lang="en-US" sz="5400" dirty="0" smtClean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5524378"/>
            <a:ext cx="9391579" cy="27480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80077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199" y="3547293"/>
            <a:ext cx="9874594" cy="66314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8456" y="3383255"/>
            <a:ext cx="6024206" cy="53422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7829" y="4041056"/>
            <a:ext cx="6610627" cy="402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13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704" y="5791517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28084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Scenario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801600" y="4267517"/>
            <a:ext cx="100215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Mr. Son is a blind person</a:t>
            </a:r>
            <a:r>
              <a:rPr lang="en-US" sz="4800" dirty="0" smtClean="0">
                <a:latin typeface="+mj-lt"/>
              </a:rPr>
              <a:t>.</a:t>
            </a:r>
            <a:r>
              <a:rPr lang="en-US" sz="6600" dirty="0">
                <a:latin typeface="+mj-lt"/>
              </a:rPr>
              <a:t> </a:t>
            </a:r>
            <a:r>
              <a:rPr lang="en-US" sz="6600" dirty="0" smtClean="0">
                <a:latin typeface="+mj-lt"/>
              </a:rPr>
              <a:t>He is walking on the street when suddenly run into his friend, Mr. Thanh.</a:t>
            </a:r>
            <a:endParaRPr lang="en-US" sz="48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973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18477" y="2000594"/>
            <a:ext cx="65694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How </a:t>
            </a:r>
            <a:r>
              <a:rPr lang="en-US" sz="8000" smtClean="0">
                <a:latin typeface="+mj-lt"/>
              </a:rPr>
              <a:t>it works?</a:t>
            </a:r>
            <a:endParaRPr lang="vi-VN" sz="80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46251" y="5456903"/>
            <a:ext cx="197568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mtClean="0"/>
              <a:t>Clarifai use a </a:t>
            </a:r>
            <a:r>
              <a:rPr lang="en-US" sz="4800" b="1"/>
              <a:t>technique </a:t>
            </a:r>
            <a:r>
              <a:rPr lang="en-US" sz="4800" b="1"/>
              <a:t>called </a:t>
            </a:r>
            <a:r>
              <a:rPr lang="en-US" sz="4800" b="1" smtClean="0"/>
              <a:t>Convolution </a:t>
            </a:r>
            <a:r>
              <a:rPr lang="en-US" sz="4800" b="1"/>
              <a:t>Neural </a:t>
            </a:r>
            <a:r>
              <a:rPr lang="en-US" sz="4800" b="1" smtClean="0"/>
              <a:t>Networks(CNNs) to object recognition</a:t>
            </a:r>
            <a:endParaRPr lang="en-US" sz="4800" b="1"/>
          </a:p>
        </p:txBody>
      </p:sp>
    </p:spTree>
    <p:extLst>
      <p:ext uri="{BB962C8B-B14F-4D97-AF65-F5344CB8AC3E}">
        <p14:creationId xmlns:p14="http://schemas.microsoft.com/office/powerpoint/2010/main" val="223267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63378" y="2000594"/>
            <a:ext cx="98796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>
                <a:latin typeface="+mj-lt"/>
              </a:rPr>
              <a:t>What is </a:t>
            </a:r>
            <a:r>
              <a:rPr lang="en-US" sz="8000" smtClean="0">
                <a:latin typeface="+mj-lt"/>
              </a:rPr>
              <a:t>Convolution?</a:t>
            </a:r>
            <a:endParaRPr lang="vi-VN" sz="8000" dirty="0">
              <a:latin typeface="+mj-lt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616" y="4013462"/>
            <a:ext cx="10353552" cy="75584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82406" y="11857703"/>
            <a:ext cx="12617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Convolution with 3×3 Filter. Source: http://deeplearning.stanford.edu/wiki/index.php/Feature_extraction_using_convolution</a:t>
            </a:r>
          </a:p>
          <a:p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370823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71556" y="2711155"/>
            <a:ext cx="148393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smtClean="0">
                <a:latin typeface="+mj-lt"/>
              </a:rPr>
              <a:t>Convolutional </a:t>
            </a:r>
            <a:r>
              <a:rPr lang="en-US" sz="8000">
                <a:latin typeface="+mj-lt"/>
              </a:rPr>
              <a:t>Neural Networks?</a:t>
            </a:r>
            <a:endParaRPr lang="vi-VN" sz="80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077" y="5096721"/>
            <a:ext cx="19565478" cy="498829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71137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51" y="4319587"/>
            <a:ext cx="7620000" cy="5076825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0559845" y="6135329"/>
            <a:ext cx="2802194" cy="12388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5633" y="4172103"/>
            <a:ext cx="8243486" cy="522430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97088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369" y="3460267"/>
            <a:ext cx="17334373" cy="62659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235205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90" y="3145427"/>
            <a:ext cx="14417981" cy="842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9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274" y="4424517"/>
            <a:ext cx="21633581" cy="635486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379894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05395" y="4161041"/>
            <a:ext cx="1147301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How </a:t>
            </a:r>
            <a:r>
              <a:rPr lang="en-US" sz="8000" smtClean="0">
                <a:latin typeface="+mj-lt"/>
              </a:rPr>
              <a:t>can Clarifai service </a:t>
            </a:r>
            <a:br>
              <a:rPr lang="en-US" sz="8000" smtClean="0">
                <a:latin typeface="+mj-lt"/>
              </a:rPr>
            </a:br>
            <a:r>
              <a:rPr lang="en-US" sz="8000" smtClean="0">
                <a:latin typeface="+mj-lt"/>
              </a:rPr>
              <a:t>recognitive a things </a:t>
            </a:r>
            <a:r>
              <a:rPr lang="en-US" sz="8000" dirty="0" smtClean="0">
                <a:latin typeface="+mj-lt"/>
              </a:rPr>
              <a:t>?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112" y="7768814"/>
            <a:ext cx="9391579" cy="27480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256260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72145" y="2261905"/>
            <a:ext cx="853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Terms</a:t>
            </a:r>
            <a:endParaRPr lang="vi-VN" sz="8000" dirty="0">
              <a:latin typeface="+mj-lt"/>
            </a:endParaRPr>
          </a:p>
        </p:txBody>
      </p:sp>
      <p:sp>
        <p:nvSpPr>
          <p:cNvPr id="6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24397" y="4210148"/>
            <a:ext cx="5160387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smtClean="0">
                <a:latin typeface="+mj-lt"/>
              </a:rPr>
              <a:t>Model</a:t>
            </a:r>
            <a:endParaRPr lang="en-US" sz="8000" dirty="0">
              <a:latin typeface="+mj-lt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smtClean="0">
                <a:latin typeface="+mj-lt"/>
              </a:rPr>
              <a:t>Concept</a:t>
            </a:r>
            <a:endParaRPr lang="en-US" sz="8000" dirty="0" smtClean="0">
              <a:latin typeface="+mj-lt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smtClean="0">
                <a:latin typeface="+mj-lt"/>
              </a:rPr>
              <a:t>Input</a:t>
            </a:r>
            <a:endParaRPr lang="en-US" sz="8000" dirty="0" smtClean="0">
              <a:latin typeface="+mj-lt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8000" dirty="0" smtClean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337463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852557" y="2261905"/>
            <a:ext cx="29787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smtClean="0">
                <a:latin typeface="+mj-lt"/>
              </a:rPr>
              <a:t>Model</a:t>
            </a:r>
            <a:endParaRPr lang="vi-VN" sz="80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934336" y="4807491"/>
            <a:ext cx="1110553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Model have unique Model ID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Group </a:t>
            </a:r>
            <a:r>
              <a:rPr lang="en-US" sz="4400">
                <a:latin typeface="+mj-lt"/>
              </a:rPr>
              <a:t>input(eg. </a:t>
            </a:r>
            <a:r>
              <a:rPr lang="en-US" sz="4400" smtClean="0">
                <a:latin typeface="+mj-lt"/>
              </a:rPr>
              <a:t>Images, videos) to </a:t>
            </a:r>
            <a:r>
              <a:rPr lang="en-US" sz="4400">
                <a:latin typeface="+mj-lt"/>
              </a:rPr>
              <a:t>predictions </a:t>
            </a:r>
            <a:endParaRPr lang="en-US" sz="4400" smtClean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9581" y="3710597"/>
            <a:ext cx="10972800" cy="3886718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237158" y="3888634"/>
            <a:ext cx="8111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mtClean="0"/>
              <a:t>Model: Animal</a:t>
            </a:r>
            <a:endParaRPr lang="en-US" sz="6000" b="1"/>
          </a:p>
        </p:txBody>
      </p:sp>
      <p:sp>
        <p:nvSpPr>
          <p:cNvPr id="11" name="Rectangle 10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220369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704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1" r="20170" b="4935"/>
          <a:stretch/>
        </p:blipFill>
        <p:spPr>
          <a:xfrm>
            <a:off x="12527280" y="5483543"/>
            <a:ext cx="3962400" cy="646461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691264" y="12344399"/>
            <a:ext cx="4962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Thanh</a:t>
            </a:r>
            <a:endParaRPr lang="vi-VN" sz="6000" dirty="0"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1" name="Rectangle 1"/>
          <p:cNvSpPr>
            <a:spLocks/>
          </p:cNvSpPr>
          <p:nvPr/>
        </p:nvSpPr>
        <p:spPr bwMode="auto">
          <a:xfrm>
            <a:off x="1675274" y="1108042"/>
            <a:ext cx="28084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Scenario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79504" y="2862484"/>
            <a:ext cx="1002157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Mr. Thanh says “Hello” to Mr. Son</a:t>
            </a:r>
            <a:endParaRPr lang="en-US" sz="48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463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338797" y="2261905"/>
            <a:ext cx="40062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smtClean="0">
                <a:latin typeface="+mj-lt"/>
              </a:rPr>
              <a:t>Concept</a:t>
            </a:r>
            <a:endParaRPr lang="vi-VN" sz="80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9581" y="3710597"/>
            <a:ext cx="10972800" cy="3886718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237158" y="3888634"/>
            <a:ext cx="8111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mtClean="0"/>
              <a:t>Model: Animal</a:t>
            </a:r>
            <a:endParaRPr lang="en-US" sz="6000" b="1"/>
          </a:p>
        </p:txBody>
      </p:sp>
      <p:sp>
        <p:nvSpPr>
          <p:cNvPr id="11" name="Rectangle 10"/>
          <p:cNvSpPr/>
          <p:nvPr/>
        </p:nvSpPr>
        <p:spPr>
          <a:xfrm>
            <a:off x="1102528" y="5345435"/>
            <a:ext cx="2675053" cy="12385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690849" y="5359290"/>
            <a:ext cx="2675053" cy="12247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306882" y="5428563"/>
            <a:ext cx="2675053" cy="11554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394599" y="5428562"/>
            <a:ext cx="2105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Dog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975429" y="5442417"/>
            <a:ext cx="2105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Cat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476895" y="5504246"/>
            <a:ext cx="2390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Four Legs</a:t>
            </a:r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2934336" y="4807491"/>
            <a:ext cx="1110553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>
                <a:latin typeface="+mj-lt"/>
              </a:rPr>
              <a:t>Belong to a unique Model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>
                <a:latin typeface="+mj-lt"/>
              </a:rPr>
              <a:t>Have a unique Concept </a:t>
            </a:r>
            <a:r>
              <a:rPr lang="en-US" sz="4400" smtClean="0">
                <a:latin typeface="+mj-lt"/>
              </a:rPr>
              <a:t>ID</a:t>
            </a:r>
            <a:endParaRPr lang="en-US" sz="4400"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218706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108238" y="2261905"/>
            <a:ext cx="24673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smtClean="0">
                <a:latin typeface="+mj-lt"/>
              </a:rPr>
              <a:t>Input</a:t>
            </a:r>
            <a:endParaRPr lang="vi-VN" sz="80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934336" y="4807491"/>
            <a:ext cx="1110553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>
                <a:latin typeface="+mj-lt"/>
              </a:rPr>
              <a:t>Have a unique Input ID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Have one or many concept</a:t>
            </a:r>
            <a:endParaRPr lang="en-US" sz="440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9581" y="3710597"/>
            <a:ext cx="10972800" cy="3886718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237158" y="3888634"/>
            <a:ext cx="8111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mtClean="0"/>
              <a:t>Model: Animal</a:t>
            </a:r>
            <a:endParaRPr lang="en-US" sz="6000" b="1"/>
          </a:p>
        </p:txBody>
      </p:sp>
      <p:sp>
        <p:nvSpPr>
          <p:cNvPr id="11" name="Rectangle 10"/>
          <p:cNvSpPr/>
          <p:nvPr/>
        </p:nvSpPr>
        <p:spPr>
          <a:xfrm>
            <a:off x="1102528" y="5345435"/>
            <a:ext cx="2675053" cy="12385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690849" y="5359290"/>
            <a:ext cx="2675053" cy="12247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306882" y="5428563"/>
            <a:ext cx="2675053" cy="11554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394599" y="5428562"/>
            <a:ext cx="2105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Dog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975429" y="5442417"/>
            <a:ext cx="2105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Cat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476895" y="5504246"/>
            <a:ext cx="2390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Four Legs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925" y="9873891"/>
            <a:ext cx="1868206" cy="13077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660" y="9739069"/>
            <a:ext cx="1057712" cy="144256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030" y="10072003"/>
            <a:ext cx="1637132" cy="122784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382" y="9907080"/>
            <a:ext cx="1367263" cy="1548700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stCxn id="20" idx="0"/>
          </p:cNvCxnSpPr>
          <p:nvPr/>
        </p:nvCxnSpPr>
        <p:spPr>
          <a:xfrm flipV="1">
            <a:off x="1668014" y="6584001"/>
            <a:ext cx="772040" cy="3323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0"/>
            <a:endCxn id="12" idx="2"/>
          </p:cNvCxnSpPr>
          <p:nvPr/>
        </p:nvCxnSpPr>
        <p:spPr>
          <a:xfrm flipH="1" flipV="1">
            <a:off x="6028376" y="6584000"/>
            <a:ext cx="218140" cy="3155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9" idx="0"/>
            <a:endCxn id="11" idx="2"/>
          </p:cNvCxnSpPr>
          <p:nvPr/>
        </p:nvCxnSpPr>
        <p:spPr>
          <a:xfrm flipH="1" flipV="1">
            <a:off x="2440055" y="6583999"/>
            <a:ext cx="1486541" cy="3488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0" idx="0"/>
          </p:cNvCxnSpPr>
          <p:nvPr/>
        </p:nvCxnSpPr>
        <p:spPr>
          <a:xfrm flipV="1">
            <a:off x="1668014" y="6584001"/>
            <a:ext cx="7883729" cy="3323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7" idx="0"/>
            <a:endCxn id="12" idx="2"/>
          </p:cNvCxnSpPr>
          <p:nvPr/>
        </p:nvCxnSpPr>
        <p:spPr>
          <a:xfrm flipH="1" flipV="1">
            <a:off x="6028376" y="6584000"/>
            <a:ext cx="2709652" cy="3289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9" idx="0"/>
          </p:cNvCxnSpPr>
          <p:nvPr/>
        </p:nvCxnSpPr>
        <p:spPr>
          <a:xfrm flipV="1">
            <a:off x="3926596" y="6584001"/>
            <a:ext cx="5625147" cy="3488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0"/>
          </p:cNvCxnSpPr>
          <p:nvPr/>
        </p:nvCxnSpPr>
        <p:spPr>
          <a:xfrm flipV="1">
            <a:off x="8738028" y="6583999"/>
            <a:ext cx="813715" cy="3289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8" idx="0"/>
          </p:cNvCxnSpPr>
          <p:nvPr/>
        </p:nvCxnSpPr>
        <p:spPr>
          <a:xfrm flipV="1">
            <a:off x="6246516" y="6584001"/>
            <a:ext cx="3305227" cy="3155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71002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44888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Apply in our system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44068" y="3024728"/>
            <a:ext cx="10972800" cy="847901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2351645" y="3202765"/>
            <a:ext cx="8111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mtClean="0"/>
              <a:t>Model: </a:t>
            </a:r>
            <a:r>
              <a:rPr lang="en-US" sz="6000" b="1" smtClean="0"/>
              <a:t>Capstone</a:t>
            </a:r>
            <a:endParaRPr lang="en-US" sz="6000" b="1"/>
          </a:p>
        </p:txBody>
      </p:sp>
      <p:sp>
        <p:nvSpPr>
          <p:cNvPr id="33" name="Rectangle 32"/>
          <p:cNvSpPr/>
          <p:nvPr/>
        </p:nvSpPr>
        <p:spPr>
          <a:xfrm>
            <a:off x="2059574" y="4742693"/>
            <a:ext cx="2675053" cy="5162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404258" y="4795399"/>
            <a:ext cx="2675053" cy="51490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2351645" y="4825820"/>
            <a:ext cx="2105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Dog</a:t>
            </a:r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5688838" y="4878527"/>
            <a:ext cx="2105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Cat</a:t>
            </a:r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523" y="8127296"/>
            <a:ext cx="1868206" cy="1307744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927" y="5975245"/>
            <a:ext cx="1057712" cy="1442566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396" y="7949335"/>
            <a:ext cx="1637132" cy="1227849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9597" y="5936393"/>
            <a:ext cx="1367263" cy="1548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324445" y="5002583"/>
            <a:ext cx="1007171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300000"/>
              </a:lnSpc>
              <a:buFont typeface="Wingdings" panose="05000000000000000000" pitchFamily="2" charset="2"/>
              <a:buChar char="q"/>
            </a:pPr>
            <a:r>
              <a:rPr lang="en-US" smtClean="0"/>
              <a:t>Search faster</a:t>
            </a:r>
          </a:p>
          <a:p>
            <a:pPr marL="571500" indent="-571500">
              <a:lnSpc>
                <a:spcPct val="300000"/>
              </a:lnSpc>
              <a:buFont typeface="Wingdings" panose="05000000000000000000" pitchFamily="2" charset="2"/>
              <a:buChar char="q"/>
            </a:pPr>
            <a:r>
              <a:rPr lang="en-US" smtClean="0"/>
              <a:t>Unnecessary abstract concept(eg. Four legs)</a:t>
            </a:r>
          </a:p>
          <a:p>
            <a:pPr marL="571500" indent="-571500">
              <a:lnSpc>
                <a:spcPct val="300000"/>
              </a:lnSpc>
              <a:buFont typeface="Wingdings" panose="05000000000000000000" pitchFamily="2" charset="2"/>
              <a:buChar char="q"/>
            </a:pPr>
            <a:r>
              <a:rPr lang="en-US"/>
              <a:t>N</a:t>
            </a:r>
            <a:r>
              <a:rPr lang="en-US" smtClean="0"/>
              <a:t>eed </a:t>
            </a:r>
            <a:r>
              <a:rPr lang="en-US"/>
              <a:t>exact name of the object</a:t>
            </a:r>
          </a:p>
        </p:txBody>
      </p:sp>
      <p:sp>
        <p:nvSpPr>
          <p:cNvPr id="59" name="Rectangle 58"/>
          <p:cNvSpPr/>
          <p:nvPr/>
        </p:nvSpPr>
        <p:spPr>
          <a:xfrm>
            <a:off x="8887980" y="4795399"/>
            <a:ext cx="2675053" cy="51490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172560" y="4878527"/>
            <a:ext cx="2105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…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12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75564" y="4257698"/>
            <a:ext cx="8283037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smtClean="0">
                <a:latin typeface="+mj-lt"/>
              </a:rPr>
              <a:t>Create Concept</a:t>
            </a:r>
            <a:endParaRPr lang="en-US" sz="5400" b="1" dirty="0" smtClean="0">
              <a:latin typeface="+mj-lt"/>
            </a:endParaRP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smtClean="0">
                <a:latin typeface="+mj-lt"/>
              </a:rPr>
              <a:t>Add </a:t>
            </a:r>
            <a:r>
              <a:rPr lang="en-US" sz="5400" b="1">
                <a:latin typeface="+mj-lt"/>
              </a:rPr>
              <a:t>I</a:t>
            </a:r>
            <a:r>
              <a:rPr lang="en-US" sz="5400" b="1" smtClean="0">
                <a:latin typeface="+mj-lt"/>
              </a:rPr>
              <a:t>mage to Concept</a:t>
            </a:r>
            <a:endParaRPr lang="en-US" sz="5400" b="1" dirty="0" smtClean="0">
              <a:latin typeface="+mj-lt"/>
            </a:endParaRP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Training</a:t>
            </a:r>
            <a:endParaRPr lang="vi-VN" sz="5400" b="1" dirty="0"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114459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75564" y="4257698"/>
            <a:ext cx="8283037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smtClean="0">
                <a:latin typeface="+mj-lt"/>
              </a:rPr>
              <a:t>Create Concept</a:t>
            </a:r>
            <a:endParaRPr lang="en-US" sz="5400" b="1" dirty="0" smtClean="0">
              <a:latin typeface="+mj-lt"/>
            </a:endParaRP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smtClean="0">
                <a:latin typeface="+mj-lt"/>
              </a:rPr>
              <a:t>Add </a:t>
            </a:r>
            <a:r>
              <a:rPr lang="en-US" sz="5400" b="1">
                <a:latin typeface="+mj-lt"/>
              </a:rPr>
              <a:t>I</a:t>
            </a:r>
            <a:r>
              <a:rPr lang="en-US" sz="5400" b="1" smtClean="0">
                <a:latin typeface="+mj-lt"/>
              </a:rPr>
              <a:t>mage to Concept</a:t>
            </a:r>
            <a:endParaRPr lang="en-US" sz="5400" b="1" dirty="0" smtClean="0">
              <a:latin typeface="+mj-lt"/>
            </a:endParaRP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Training</a:t>
            </a:r>
            <a:endParaRPr lang="vi-VN" sz="5400" b="1" dirty="0">
              <a:latin typeface="+mj-lt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5933101" y="5405718"/>
            <a:ext cx="233978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Rectangle 12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210460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690413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Concept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Clarifai </a:t>
            </a:r>
            <a:r>
              <a:rPr lang="en-US" dirty="0" smtClean="0">
                <a:latin typeface="+mj-lt"/>
              </a:rPr>
              <a:t>Service</a:t>
            </a:r>
            <a:endParaRPr lang="vi-VN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115" y="2324316"/>
            <a:ext cx="3703925" cy="1083797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18735" y="8378382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Admin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87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690413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Concept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Clarifai </a:t>
            </a:r>
            <a:r>
              <a:rPr lang="en-US" dirty="0" smtClean="0">
                <a:latin typeface="+mj-lt"/>
              </a:rPr>
              <a:t>Service</a:t>
            </a:r>
            <a:endParaRPr lang="vi-VN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8" name="Straight Connector 17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879387" y="4197710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116757" y="5502918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2" name="Straight Connector 21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640338" y="5554892"/>
            <a:ext cx="2287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Concept</a:t>
            </a:r>
            <a:endParaRPr lang="vi-VN" sz="44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35220" y="6756705"/>
            <a:ext cx="358463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Concept Id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Name</a:t>
            </a:r>
            <a:endParaRPr lang="en-US" sz="4400" dirty="0" smtClean="0">
              <a:latin typeface="+mj-lt"/>
            </a:endParaRP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Description</a:t>
            </a:r>
            <a:endParaRPr lang="en-US" sz="4400" dirty="0" smtClean="0">
              <a:latin typeface="+mj-l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115" y="2324316"/>
            <a:ext cx="3703925" cy="1083797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418735" y="8378382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Admin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64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690413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Concept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Clarifai </a:t>
            </a:r>
            <a:r>
              <a:rPr lang="en-US" dirty="0" smtClean="0">
                <a:latin typeface="+mj-lt"/>
              </a:rPr>
              <a:t>Service</a:t>
            </a:r>
            <a:endParaRPr lang="vi-VN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8" name="Straight Connector 17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879387" y="4197710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4565936" y="7650816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116757" y="5502918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2" name="Straight Connector 21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640338" y="5554892"/>
            <a:ext cx="2287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Concept</a:t>
            </a:r>
            <a:endParaRPr lang="vi-VN" sz="44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35220" y="6756705"/>
            <a:ext cx="358463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Concept Id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Name</a:t>
            </a:r>
            <a:endParaRPr lang="en-US" sz="4400" dirty="0" smtClean="0">
              <a:latin typeface="+mj-lt"/>
            </a:endParaRP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Description</a:t>
            </a:r>
            <a:endParaRPr lang="en-US" sz="4400" dirty="0" smtClean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337423" y="6389361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</a:t>
            </a:r>
            <a:r>
              <a:rPr lang="en-US" smtClean="0">
                <a:latin typeface="+mj-lt"/>
              </a:rPr>
              <a:t>Create Concept</a:t>
            </a:r>
            <a:endParaRPr lang="vi-VN" dirty="0">
              <a:latin typeface="+mj-l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9851811" y="4197711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TextBox 31"/>
          <p:cNvSpPr txBox="1"/>
          <p:nvPr/>
        </p:nvSpPr>
        <p:spPr>
          <a:xfrm>
            <a:off x="19569686" y="5554892"/>
            <a:ext cx="2287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Concept</a:t>
            </a:r>
            <a:endParaRPr lang="vi-VN" sz="4400" dirty="0"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264568" y="6756705"/>
            <a:ext cx="349326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/>
              <a:t>Concept Id</a:t>
            </a:r>
            <a:endParaRPr lang="en-US" sz="4400" smtClean="0">
              <a:latin typeface="+mj-lt"/>
            </a:endParaRP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Name</a:t>
            </a:r>
            <a:endParaRPr lang="en-US" sz="4400" dirty="0" smtClean="0">
              <a:latin typeface="+mj-lt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115" y="2324316"/>
            <a:ext cx="3703925" cy="1083797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418735" y="8378382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Admin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33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690413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Concept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Clarifai </a:t>
            </a:r>
            <a:r>
              <a:rPr lang="en-US" dirty="0" smtClean="0">
                <a:latin typeface="+mj-lt"/>
              </a:rPr>
              <a:t>Service</a:t>
            </a:r>
            <a:endParaRPr lang="vi-VN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8" name="Straight Connector 17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879387" y="4197710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4565936" y="7650816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116757" y="5502918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2" name="Straight Connector 21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640338" y="5554892"/>
            <a:ext cx="2287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Concept</a:t>
            </a:r>
            <a:endParaRPr lang="vi-VN" sz="44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35220" y="6756705"/>
            <a:ext cx="358463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Concept Id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Name</a:t>
            </a:r>
            <a:endParaRPr lang="en-US" sz="4400" dirty="0" smtClean="0">
              <a:latin typeface="+mj-lt"/>
            </a:endParaRP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Description</a:t>
            </a:r>
            <a:endParaRPr lang="en-US" sz="4400" dirty="0" smtClean="0">
              <a:latin typeface="+mj-lt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14464962" y="10437771"/>
            <a:ext cx="23028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337423" y="6389361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</a:t>
            </a:r>
            <a:r>
              <a:rPr lang="en-US" smtClean="0">
                <a:latin typeface="+mj-lt"/>
              </a:rPr>
              <a:t>Create Concept</a:t>
            </a:r>
            <a:endParaRPr lang="vi-VN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170746" y="10779369"/>
            <a:ext cx="28913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3</a:t>
            </a:r>
            <a:r>
              <a:rPr lang="en-US" smtClean="0">
                <a:latin typeface="+mj-lt"/>
              </a:rPr>
              <a:t>. </a:t>
            </a:r>
            <a:r>
              <a:rPr lang="en-US" smtClean="0">
                <a:solidFill>
                  <a:srgbClr val="FF0000"/>
                </a:solidFill>
                <a:latin typeface="+mj-lt"/>
              </a:rPr>
              <a:t>Concept information</a:t>
            </a:r>
            <a:endParaRPr lang="vi-VN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9851811" y="4197711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TextBox 31"/>
          <p:cNvSpPr txBox="1"/>
          <p:nvPr/>
        </p:nvSpPr>
        <p:spPr>
          <a:xfrm>
            <a:off x="19569686" y="5554892"/>
            <a:ext cx="2287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Concept</a:t>
            </a:r>
            <a:endParaRPr lang="vi-VN" sz="4400" dirty="0"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264568" y="6756705"/>
            <a:ext cx="349326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/>
              <a:t>Concept Id</a:t>
            </a:r>
            <a:endParaRPr lang="en-US" sz="4400" smtClean="0">
              <a:latin typeface="+mj-lt"/>
            </a:endParaRP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Name</a:t>
            </a:r>
            <a:endParaRPr lang="en-US" sz="4400" dirty="0" smtClean="0">
              <a:latin typeface="+mj-lt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115" y="2324316"/>
            <a:ext cx="3703925" cy="1083797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418735" y="8378382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Admin</a:t>
            </a:r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4656079" y="7789891"/>
            <a:ext cx="2129926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Concept ID</a:t>
            </a:r>
            <a:endParaRPr lang="vi-VN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4849123" y="9094330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9289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75564" y="4257698"/>
            <a:ext cx="8283037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smtClean="0">
                <a:latin typeface="+mj-lt"/>
              </a:rPr>
              <a:t>Create Concept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smtClean="0">
                <a:latin typeface="+mj-lt"/>
              </a:rPr>
              <a:t>Add </a:t>
            </a:r>
            <a:r>
              <a:rPr lang="en-US" sz="5400" b="1">
                <a:latin typeface="+mj-lt"/>
              </a:rPr>
              <a:t>I</a:t>
            </a:r>
            <a:r>
              <a:rPr lang="en-US" sz="5400" b="1" smtClean="0">
                <a:latin typeface="+mj-lt"/>
              </a:rPr>
              <a:t>mage to Concept</a:t>
            </a:r>
            <a:endParaRPr lang="en-US" sz="5400" b="1" dirty="0" smtClean="0">
              <a:latin typeface="+mj-lt"/>
            </a:endParaRP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Training</a:t>
            </a:r>
            <a:endParaRPr lang="vi-VN" sz="5400" b="1" dirty="0">
              <a:latin typeface="+mj-lt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933101" y="7442368"/>
            <a:ext cx="233978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Rectangle 8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286600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704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1" r="20170" b="4935"/>
          <a:stretch/>
        </p:blipFill>
        <p:spPr>
          <a:xfrm>
            <a:off x="12527280" y="5483543"/>
            <a:ext cx="3962400" cy="6464617"/>
          </a:xfrm>
          <a:prstGeom prst="rect">
            <a:avLst/>
          </a:prstGeom>
        </p:spPr>
      </p:pic>
      <p:sp>
        <p:nvSpPr>
          <p:cNvPr id="9" name="Oval Callout 8"/>
          <p:cNvSpPr/>
          <p:nvPr/>
        </p:nvSpPr>
        <p:spPr>
          <a:xfrm>
            <a:off x="15118080" y="3075306"/>
            <a:ext cx="4754880" cy="2408237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TextBox 9"/>
          <p:cNvSpPr txBox="1"/>
          <p:nvPr/>
        </p:nvSpPr>
        <p:spPr>
          <a:xfrm>
            <a:off x="15986760" y="3648780"/>
            <a:ext cx="3017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latin typeface="+mj-lt"/>
              </a:rPr>
              <a:t>Hello !</a:t>
            </a:r>
            <a:endParaRPr lang="vi-VN" sz="7200" b="1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691264" y="12344399"/>
            <a:ext cx="4962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Thanh</a:t>
            </a:r>
            <a:endParaRPr lang="vi-VN" sz="6000" dirty="0"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1" name="Rectangle 1"/>
          <p:cNvSpPr>
            <a:spLocks/>
          </p:cNvSpPr>
          <p:nvPr/>
        </p:nvSpPr>
        <p:spPr bwMode="auto">
          <a:xfrm>
            <a:off x="1675274" y="1108042"/>
            <a:ext cx="28084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Scenario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79504" y="2862484"/>
            <a:ext cx="1002157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Mr. Thanh says “Hello” to Mr. Son</a:t>
            </a:r>
            <a:endParaRPr lang="en-US" sz="48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301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578844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</a:t>
            </a:r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Input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Clarifai </a:t>
            </a:r>
            <a:r>
              <a:rPr lang="en-US" dirty="0" smtClean="0">
                <a:latin typeface="+mj-lt"/>
              </a:rPr>
              <a:t>Service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709242" y="3967315"/>
            <a:ext cx="6051176" cy="85025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7" name="Straight Connector 1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879387" y="4197710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116757" y="5502919"/>
            <a:ext cx="5343123" cy="6502268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1" name="Straight Connector 20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640338" y="5554892"/>
            <a:ext cx="2287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Concept</a:t>
            </a:r>
            <a:endParaRPr lang="vi-VN" sz="4400" dirty="0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335220" y="6756705"/>
            <a:ext cx="358463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Concept ID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Name</a:t>
            </a:r>
            <a:endParaRPr lang="en-US" sz="4400" dirty="0" smtClean="0">
              <a:latin typeface="+mj-lt"/>
            </a:endParaRP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Description</a:t>
            </a:r>
            <a:endParaRPr lang="en-US" sz="4400" dirty="0" smtClean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115" y="2324316"/>
            <a:ext cx="3703925" cy="1083797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>
            <a:off x="17508073" y="5411447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9678218" y="4411612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7915588" y="5716821"/>
            <a:ext cx="5343123" cy="3833509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67" name="Straight Connector 66"/>
          <p:cNvCxnSpPr/>
          <p:nvPr/>
        </p:nvCxnSpPr>
        <p:spPr>
          <a:xfrm>
            <a:off x="17915588" y="6687428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9439169" y="5768794"/>
            <a:ext cx="2287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Concept</a:t>
            </a:r>
            <a:endParaRPr lang="vi-VN" sz="4400" dirty="0">
              <a:latin typeface="+mj-lt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8134051" y="6970607"/>
            <a:ext cx="35862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Concept ID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Name</a:t>
            </a:r>
            <a:endParaRPr lang="en-US" sz="4400" dirty="0" smtClean="0">
              <a:latin typeface="+mj-lt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418735" y="8378382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Admin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0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578844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</a:t>
            </a:r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Input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Clarifai </a:t>
            </a:r>
            <a:r>
              <a:rPr lang="en-US" dirty="0" smtClean="0">
                <a:latin typeface="+mj-lt"/>
              </a:rPr>
              <a:t>Service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709242" y="3967315"/>
            <a:ext cx="6051176" cy="85025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7" name="Straight Connector 1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879387" y="4197710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116757" y="5502919"/>
            <a:ext cx="5343123" cy="6502268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1" name="Straight Connector 20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640338" y="5554892"/>
            <a:ext cx="2287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Concept</a:t>
            </a:r>
            <a:endParaRPr lang="vi-VN" sz="4400" dirty="0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335220" y="6756705"/>
            <a:ext cx="358463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Concept ID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Name</a:t>
            </a:r>
            <a:endParaRPr lang="en-US" sz="4400" dirty="0" smtClean="0">
              <a:latin typeface="+mj-lt"/>
            </a:endParaRP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Description</a:t>
            </a:r>
            <a:endParaRPr lang="en-US" sz="4400" dirty="0" smtClean="0">
              <a:latin typeface="+mj-lt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115" y="2324316"/>
            <a:ext cx="3703925" cy="108379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121" y="8226663"/>
            <a:ext cx="2011485" cy="1185631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7508073" y="4181217"/>
            <a:ext cx="6051176" cy="5729009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64" name="Straight Connector 63"/>
          <p:cNvCxnSpPr/>
          <p:nvPr/>
        </p:nvCxnSpPr>
        <p:spPr>
          <a:xfrm>
            <a:off x="17508073" y="5411447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9678218" y="4411612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7915588" y="5716821"/>
            <a:ext cx="5343123" cy="3833509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67" name="Straight Connector 66"/>
          <p:cNvCxnSpPr/>
          <p:nvPr/>
        </p:nvCxnSpPr>
        <p:spPr>
          <a:xfrm>
            <a:off x="17915588" y="6687428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9439169" y="5768794"/>
            <a:ext cx="2287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Concept</a:t>
            </a:r>
            <a:endParaRPr lang="vi-VN" sz="4400" dirty="0">
              <a:latin typeface="+mj-lt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8134051" y="6970607"/>
            <a:ext cx="35862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Concept ID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Name</a:t>
            </a:r>
            <a:endParaRPr lang="en-US" sz="4400" dirty="0" smtClean="0">
              <a:latin typeface="+mj-lt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418735" y="8378382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Admin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23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578844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</a:t>
            </a:r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Input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Clarifai </a:t>
            </a:r>
            <a:r>
              <a:rPr lang="en-US" dirty="0" smtClean="0">
                <a:latin typeface="+mj-lt"/>
              </a:rPr>
              <a:t>Service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709242" y="3967315"/>
            <a:ext cx="6051176" cy="85025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7" name="Straight Connector 1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879387" y="4197710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4565936" y="7650816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8116757" y="5502919"/>
            <a:ext cx="5343123" cy="6502268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1" name="Straight Connector 20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640338" y="5554892"/>
            <a:ext cx="2287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Concept</a:t>
            </a:r>
            <a:endParaRPr lang="vi-VN" sz="4400" dirty="0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335220" y="6756705"/>
            <a:ext cx="358463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Concept ID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Name</a:t>
            </a:r>
            <a:endParaRPr lang="en-US" sz="4400" dirty="0" smtClean="0">
              <a:latin typeface="+mj-lt"/>
            </a:endParaRP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Description</a:t>
            </a:r>
            <a:endParaRPr lang="en-US" sz="4400" dirty="0" smtClean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337423" y="63893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smtClean="0">
                <a:latin typeface="+mj-lt"/>
              </a:rPr>
              <a:t>. Send</a:t>
            </a:r>
            <a:endParaRPr lang="vi-VN" dirty="0">
              <a:latin typeface="+mj-lt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115" y="2324316"/>
            <a:ext cx="3703925" cy="108379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121" y="8226663"/>
            <a:ext cx="2011485" cy="1185631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7508073" y="4181217"/>
            <a:ext cx="6051176" cy="5729009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64" name="Straight Connector 63"/>
          <p:cNvCxnSpPr/>
          <p:nvPr/>
        </p:nvCxnSpPr>
        <p:spPr>
          <a:xfrm>
            <a:off x="17508073" y="5411447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9678218" y="4411612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7915588" y="5716821"/>
            <a:ext cx="5343123" cy="3833509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67" name="Straight Connector 66"/>
          <p:cNvCxnSpPr/>
          <p:nvPr/>
        </p:nvCxnSpPr>
        <p:spPr>
          <a:xfrm>
            <a:off x="17915588" y="6687428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9439169" y="5768794"/>
            <a:ext cx="2287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Concept</a:t>
            </a:r>
            <a:endParaRPr lang="vi-VN" sz="4400" dirty="0">
              <a:latin typeface="+mj-lt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8134051" y="6970607"/>
            <a:ext cx="35862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Concept ID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Name</a:t>
            </a:r>
            <a:endParaRPr lang="en-US" sz="4400" dirty="0" smtClean="0">
              <a:latin typeface="+mj-lt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18620862" y="10269286"/>
            <a:ext cx="4085361" cy="2406836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71" name="Straight Connector 70"/>
          <p:cNvCxnSpPr/>
          <p:nvPr/>
        </p:nvCxnSpPr>
        <p:spPr>
          <a:xfrm>
            <a:off x="18594843" y="11124458"/>
            <a:ext cx="4085361" cy="0"/>
          </a:xfrm>
          <a:prstGeom prst="line">
            <a:avLst/>
          </a:prstGeom>
          <a:ln w="57150">
            <a:solidFill>
              <a:srgbClr val="328C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9261754" y="10304598"/>
            <a:ext cx="1472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Input</a:t>
            </a:r>
            <a:endParaRPr lang="vi-VN" sz="4400" dirty="0">
              <a:latin typeface="+mj-lt"/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0311" y="11360827"/>
            <a:ext cx="2011485" cy="1185631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5615" y="7863830"/>
            <a:ext cx="2011485" cy="1185631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14565936" y="9042890"/>
            <a:ext cx="2332697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Concept ID</a:t>
            </a:r>
            <a:endParaRPr lang="vi-VN" sz="3200" dirty="0">
              <a:latin typeface="+mj-lt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418735" y="8378382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Admin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90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578844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</a:t>
            </a:r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Input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Clarifai </a:t>
            </a:r>
            <a:r>
              <a:rPr lang="en-US" dirty="0" smtClean="0">
                <a:latin typeface="+mj-lt"/>
              </a:rPr>
              <a:t>Service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709242" y="3967315"/>
            <a:ext cx="6051176" cy="85025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7" name="Straight Connector 1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879387" y="4197710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4565936" y="7650816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8116757" y="5502919"/>
            <a:ext cx="5343123" cy="6502268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1" name="Straight Connector 20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640338" y="5554892"/>
            <a:ext cx="2287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Concept</a:t>
            </a:r>
            <a:endParaRPr lang="vi-VN" sz="4400" dirty="0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335220" y="6756705"/>
            <a:ext cx="358463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Concept ID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Name</a:t>
            </a:r>
            <a:endParaRPr lang="en-US" sz="4400" dirty="0" smtClean="0">
              <a:latin typeface="+mj-lt"/>
            </a:endParaRP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Description</a:t>
            </a:r>
            <a:endParaRPr lang="en-US" sz="4400" dirty="0" smtClean="0">
              <a:latin typeface="+mj-lt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14530217" y="11937421"/>
            <a:ext cx="23028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4337423" y="63893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smtClean="0">
                <a:latin typeface="+mj-lt"/>
              </a:rPr>
              <a:t>. Send</a:t>
            </a:r>
            <a:endParaRPr lang="vi-VN" dirty="0">
              <a:latin typeface="+mj-lt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115" y="2324316"/>
            <a:ext cx="3703925" cy="1083797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8758146" y="9055054"/>
            <a:ext cx="4085361" cy="2406836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6" name="Straight Connector 45"/>
          <p:cNvCxnSpPr/>
          <p:nvPr/>
        </p:nvCxnSpPr>
        <p:spPr>
          <a:xfrm>
            <a:off x="8758146" y="9910226"/>
            <a:ext cx="4085361" cy="0"/>
          </a:xfrm>
          <a:prstGeom prst="line">
            <a:avLst/>
          </a:prstGeom>
          <a:ln w="57150">
            <a:solidFill>
              <a:srgbClr val="328C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690530" y="9090366"/>
            <a:ext cx="1472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Input</a:t>
            </a:r>
            <a:endParaRPr lang="vi-VN" sz="4400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308523" y="10258472"/>
            <a:ext cx="23054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Input ID</a:t>
            </a:r>
            <a:endParaRPr lang="vi-VN" sz="4400" dirty="0">
              <a:latin typeface="+mj-l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4367050" y="1113872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Return</a:t>
            </a:r>
            <a:endParaRPr lang="vi-VN" dirty="0">
              <a:latin typeface="+mj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4700870" y="12279019"/>
            <a:ext cx="2061126" cy="584775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Input ID</a:t>
            </a:r>
            <a:endParaRPr lang="vi-VN" sz="3200" dirty="0">
              <a:latin typeface="+mj-lt"/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121" y="8226663"/>
            <a:ext cx="2011485" cy="1185631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7508073" y="4181217"/>
            <a:ext cx="6051176" cy="5729009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64" name="Straight Connector 63"/>
          <p:cNvCxnSpPr/>
          <p:nvPr/>
        </p:nvCxnSpPr>
        <p:spPr>
          <a:xfrm>
            <a:off x="17508073" y="5411447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9678218" y="4411612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7915588" y="5716821"/>
            <a:ext cx="5343123" cy="3833509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67" name="Straight Connector 66"/>
          <p:cNvCxnSpPr/>
          <p:nvPr/>
        </p:nvCxnSpPr>
        <p:spPr>
          <a:xfrm>
            <a:off x="17915588" y="6687428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9439169" y="5768794"/>
            <a:ext cx="2287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Concept</a:t>
            </a:r>
            <a:endParaRPr lang="vi-VN" sz="4400" dirty="0">
              <a:latin typeface="+mj-lt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8134051" y="6970607"/>
            <a:ext cx="35862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Concept ID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Name</a:t>
            </a:r>
            <a:endParaRPr lang="en-US" sz="4400" dirty="0" smtClean="0">
              <a:latin typeface="+mj-lt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18620862" y="10269286"/>
            <a:ext cx="4085361" cy="2406836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71" name="Straight Connector 70"/>
          <p:cNvCxnSpPr/>
          <p:nvPr/>
        </p:nvCxnSpPr>
        <p:spPr>
          <a:xfrm>
            <a:off x="18594843" y="11124458"/>
            <a:ext cx="4085361" cy="0"/>
          </a:xfrm>
          <a:prstGeom prst="line">
            <a:avLst/>
          </a:prstGeom>
          <a:ln w="57150">
            <a:solidFill>
              <a:srgbClr val="328C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9261754" y="10304598"/>
            <a:ext cx="1472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Input</a:t>
            </a:r>
            <a:endParaRPr lang="vi-VN" sz="4400" dirty="0">
              <a:latin typeface="+mj-lt"/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0311" y="11360827"/>
            <a:ext cx="2011485" cy="1185631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5615" y="7863830"/>
            <a:ext cx="2011485" cy="1185631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14565936" y="9042890"/>
            <a:ext cx="2332697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Concept ID</a:t>
            </a:r>
            <a:endParaRPr lang="vi-VN" sz="3200" dirty="0">
              <a:latin typeface="+mj-lt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418735" y="8378382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Admin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70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75564" y="4257698"/>
            <a:ext cx="8456161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smtClean="0">
                <a:latin typeface="+mj-lt"/>
              </a:rPr>
              <a:t>Create Concept</a:t>
            </a:r>
          </a:p>
          <a:p>
            <a:pPr marL="914400" indent="-9144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smtClean="0">
                <a:latin typeface="+mj-lt"/>
              </a:rPr>
              <a:t>Add </a:t>
            </a:r>
            <a:r>
              <a:rPr lang="en-US" sz="5400" b="1">
                <a:latin typeface="+mj-lt"/>
              </a:rPr>
              <a:t>I</a:t>
            </a:r>
            <a:r>
              <a:rPr lang="en-US" sz="5400" b="1" smtClean="0">
                <a:latin typeface="+mj-lt"/>
              </a:rPr>
              <a:t>mage to Concept</a:t>
            </a:r>
            <a:endParaRPr lang="en-US" sz="5400" b="1" dirty="0" smtClean="0">
              <a:latin typeface="+mj-lt"/>
            </a:endParaRPr>
          </a:p>
          <a:p>
            <a:pPr>
              <a:lnSpc>
                <a:spcPct val="250000"/>
              </a:lnSpc>
            </a:pPr>
            <a:r>
              <a:rPr lang="en-US" sz="5400" b="1" smtClean="0">
                <a:latin typeface="+mj-lt"/>
              </a:rPr>
              <a:t>3. Training</a:t>
            </a:r>
            <a:endParaRPr lang="vi-VN" sz="5400" b="1" dirty="0">
              <a:latin typeface="+mj-lt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33101" y="9507142"/>
            <a:ext cx="233978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Rectangle 8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317296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26590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Training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Clarifai </a:t>
            </a:r>
            <a:r>
              <a:rPr lang="en-US" dirty="0" smtClean="0">
                <a:latin typeface="+mj-lt"/>
              </a:rPr>
              <a:t>Service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709242" y="3967315"/>
            <a:ext cx="6051176" cy="85025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7" name="Straight Connector 1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879387" y="4197710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115" y="2324316"/>
            <a:ext cx="3703925" cy="1083797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7508073" y="4181217"/>
            <a:ext cx="6051176" cy="85025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64" name="Straight Connector 63"/>
          <p:cNvCxnSpPr/>
          <p:nvPr/>
        </p:nvCxnSpPr>
        <p:spPr>
          <a:xfrm>
            <a:off x="17508073" y="5411447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9678218" y="4411612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8064394" y="10840589"/>
            <a:ext cx="5079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Train Model</a:t>
            </a:r>
            <a:endParaRPr lang="vi-VN" sz="4400" dirty="0">
              <a:latin typeface="+mj-lt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6265" y="6093890"/>
            <a:ext cx="4379866" cy="4379866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418735" y="8378382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Admin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15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26590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Training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Clarifai </a:t>
            </a:r>
            <a:r>
              <a:rPr lang="en-US" dirty="0" smtClean="0">
                <a:latin typeface="+mj-lt"/>
              </a:rPr>
              <a:t>Service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709242" y="3967315"/>
            <a:ext cx="6051176" cy="85025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7" name="Straight Connector 1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879387" y="4197710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115" y="2324316"/>
            <a:ext cx="3703925" cy="1083797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7508073" y="4181217"/>
            <a:ext cx="6051176" cy="85025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64" name="Straight Connector 63"/>
          <p:cNvCxnSpPr/>
          <p:nvPr/>
        </p:nvCxnSpPr>
        <p:spPr>
          <a:xfrm>
            <a:off x="17508073" y="5411447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9678218" y="4411612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</a:t>
            </a:r>
            <a:r>
              <a:rPr lang="en-US" smtClean="0">
                <a:latin typeface="+mj-lt"/>
              </a:rPr>
              <a:t>. Train</a:t>
            </a:r>
            <a:endParaRPr lang="vi-VN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8064394" y="10840589"/>
            <a:ext cx="5079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Train Model</a:t>
            </a:r>
            <a:endParaRPr lang="vi-VN" sz="4400" dirty="0">
              <a:latin typeface="+mj-lt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6265" y="6093890"/>
            <a:ext cx="4379866" cy="4379866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418735" y="8378382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Admin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03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26590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Training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Clarifai </a:t>
            </a:r>
            <a:r>
              <a:rPr lang="en-US" dirty="0" smtClean="0">
                <a:latin typeface="+mj-lt"/>
              </a:rPr>
              <a:t>Service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709242" y="3967315"/>
            <a:ext cx="6051176" cy="85025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7" name="Straight Connector 1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879387" y="4197710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115" y="2324316"/>
            <a:ext cx="3703925" cy="1083797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7508073" y="4181217"/>
            <a:ext cx="6051176" cy="85025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64" name="Straight Connector 63"/>
          <p:cNvCxnSpPr/>
          <p:nvPr/>
        </p:nvCxnSpPr>
        <p:spPr>
          <a:xfrm>
            <a:off x="17508073" y="5411447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9678218" y="4411612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</a:t>
            </a:r>
            <a:r>
              <a:rPr lang="en-US" smtClean="0">
                <a:latin typeface="+mj-lt"/>
              </a:rPr>
              <a:t>. Train</a:t>
            </a:r>
            <a:endParaRPr lang="vi-VN" dirty="0">
              <a:latin typeface="+mj-l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4366231" y="5888574"/>
            <a:ext cx="25182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4208247" y="5093050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4541132" y="6053235"/>
            <a:ext cx="2061126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Model ID</a:t>
            </a:r>
            <a:endParaRPr lang="vi-VN" sz="32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8064394" y="10840589"/>
            <a:ext cx="5079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Train Model</a:t>
            </a:r>
            <a:endParaRPr lang="vi-VN" sz="4400" dirty="0">
              <a:latin typeface="+mj-lt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6265" y="6093890"/>
            <a:ext cx="4379866" cy="4379866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418735" y="8378382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Admin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1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26590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Training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Clarifai </a:t>
            </a:r>
            <a:r>
              <a:rPr lang="en-US" dirty="0" smtClean="0">
                <a:latin typeface="+mj-lt"/>
              </a:rPr>
              <a:t>Service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709242" y="3967315"/>
            <a:ext cx="6051176" cy="85025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7" name="Straight Connector 1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879387" y="4197710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115" y="2324316"/>
            <a:ext cx="3703925" cy="1083797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7508073" y="4181217"/>
            <a:ext cx="6051176" cy="85025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64" name="Straight Connector 63"/>
          <p:cNvCxnSpPr/>
          <p:nvPr/>
        </p:nvCxnSpPr>
        <p:spPr>
          <a:xfrm>
            <a:off x="17508073" y="5411447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9678218" y="4411612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</a:t>
            </a:r>
            <a:r>
              <a:rPr lang="en-US" smtClean="0">
                <a:latin typeface="+mj-lt"/>
              </a:rPr>
              <a:t>. Train</a:t>
            </a:r>
            <a:endParaRPr lang="vi-VN" dirty="0">
              <a:latin typeface="+mj-l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4366231" y="5888574"/>
            <a:ext cx="25182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4208247" y="5093050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4541132" y="6053235"/>
            <a:ext cx="2061126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Model ID</a:t>
            </a:r>
            <a:endParaRPr lang="vi-VN" sz="32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8064394" y="10840589"/>
            <a:ext cx="5079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Train Model</a:t>
            </a:r>
            <a:endParaRPr lang="vi-VN" sz="4400" dirty="0">
              <a:latin typeface="+mj-lt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14374421" y="10194357"/>
            <a:ext cx="243038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289197" y="8962332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3</a:t>
            </a:r>
            <a:r>
              <a:rPr lang="en-US" smtClean="0">
                <a:latin typeface="+mj-lt"/>
              </a:rPr>
              <a:t>. </a:t>
            </a:r>
            <a:r>
              <a:rPr lang="en-US"/>
              <a:t>Response</a:t>
            </a:r>
            <a:endParaRPr lang="vi-VN" dirty="0">
              <a:latin typeface="+mj-lt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6265" y="6093890"/>
            <a:ext cx="4379866" cy="4379866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418735" y="8378382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Admin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81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26590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Training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Clarifai </a:t>
            </a:r>
            <a:r>
              <a:rPr lang="en-US" dirty="0" smtClean="0">
                <a:latin typeface="+mj-lt"/>
              </a:rPr>
              <a:t>Service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709242" y="3967315"/>
            <a:ext cx="6051176" cy="85025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7" name="Straight Connector 1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879387" y="4197710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115" y="2324316"/>
            <a:ext cx="3703925" cy="1083797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7508073" y="4181217"/>
            <a:ext cx="6051176" cy="85025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64" name="Straight Connector 63"/>
          <p:cNvCxnSpPr/>
          <p:nvPr/>
        </p:nvCxnSpPr>
        <p:spPr>
          <a:xfrm>
            <a:off x="17508073" y="5411447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9678218" y="4411612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</a:t>
            </a:r>
            <a:r>
              <a:rPr lang="en-US" smtClean="0">
                <a:latin typeface="+mj-lt"/>
              </a:rPr>
              <a:t>. Train</a:t>
            </a:r>
            <a:endParaRPr lang="vi-VN" dirty="0">
              <a:latin typeface="+mj-l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4366231" y="5888574"/>
            <a:ext cx="25182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4208247" y="5093050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4541132" y="6053235"/>
            <a:ext cx="2061126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Model ID</a:t>
            </a:r>
            <a:endParaRPr lang="vi-VN" sz="32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8064394" y="10840589"/>
            <a:ext cx="5079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Train Model</a:t>
            </a:r>
            <a:endParaRPr lang="vi-VN" sz="4400" dirty="0">
              <a:latin typeface="+mj-lt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14374421" y="10194357"/>
            <a:ext cx="243038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289197" y="8962332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3</a:t>
            </a:r>
            <a:r>
              <a:rPr lang="en-US" smtClean="0">
                <a:latin typeface="+mj-lt"/>
              </a:rPr>
              <a:t>. </a:t>
            </a:r>
            <a:r>
              <a:rPr lang="en-US" smtClean="0">
                <a:latin typeface="+mj-lt"/>
              </a:rPr>
              <a:t>Response</a:t>
            </a:r>
            <a:endParaRPr lang="vi-VN" dirty="0">
              <a:latin typeface="+mj-lt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3104550" y="8727834"/>
            <a:ext cx="1" cy="15439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3077292" y="10162661"/>
            <a:ext cx="4430243" cy="3169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373119" y="10239369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4</a:t>
            </a:r>
            <a:r>
              <a:rPr lang="en-US" smtClean="0">
                <a:latin typeface="+mj-lt"/>
              </a:rPr>
              <a:t>. </a:t>
            </a:r>
            <a:r>
              <a:rPr lang="en-US"/>
              <a:t>Response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6265" y="6093890"/>
            <a:ext cx="4379866" cy="4379866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418735" y="8378382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Admin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08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7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4819014" y="1869351"/>
            <a:ext cx="7586346" cy="3982808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5594682" y="3232113"/>
            <a:ext cx="56860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+mj-lt"/>
              </a:rPr>
              <a:t>Who is that ?</a:t>
            </a:r>
            <a:endParaRPr lang="vi-VN" sz="72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106400" y="5425757"/>
            <a:ext cx="100215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It is common sense that Mr. Son will wonder: “Who is that ?”</a:t>
            </a:r>
            <a:endParaRPr lang="en-US" sz="4800" dirty="0" smtClean="0">
              <a:latin typeface="+mj-lt"/>
            </a:endParaRPr>
          </a:p>
        </p:txBody>
      </p:sp>
      <p:sp>
        <p:nvSpPr>
          <p:cNvPr id="20" name="Rectangle 1"/>
          <p:cNvSpPr>
            <a:spLocks/>
          </p:cNvSpPr>
          <p:nvPr/>
        </p:nvSpPr>
        <p:spPr bwMode="auto">
          <a:xfrm>
            <a:off x="1675274" y="1108042"/>
            <a:ext cx="28084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Scenario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24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75564" y="4257698"/>
            <a:ext cx="8456161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smtClean="0">
                <a:latin typeface="+mj-lt"/>
              </a:rPr>
              <a:t> Create Concept</a:t>
            </a:r>
          </a:p>
          <a:p>
            <a:pPr marL="914400" indent="-9144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smtClean="0">
                <a:latin typeface="+mj-lt"/>
              </a:rPr>
              <a:t>Add </a:t>
            </a:r>
            <a:r>
              <a:rPr lang="en-US" sz="5400" b="1">
                <a:latin typeface="+mj-lt"/>
              </a:rPr>
              <a:t>I</a:t>
            </a:r>
            <a:r>
              <a:rPr lang="en-US" sz="5400" b="1" smtClean="0">
                <a:latin typeface="+mj-lt"/>
              </a:rPr>
              <a:t>mage to Concept</a:t>
            </a:r>
            <a:endParaRPr lang="en-US" sz="5400" b="1" dirty="0" smtClean="0">
              <a:latin typeface="+mj-lt"/>
            </a:endParaRPr>
          </a:p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smtClean="0">
                <a:latin typeface="+mj-lt"/>
              </a:rPr>
              <a:t> Training</a:t>
            </a:r>
            <a:endParaRPr lang="vi-VN" sz="5400" b="1"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158795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23342" y="978309"/>
            <a:ext cx="3605474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 smtClean="0">
                <a:latin typeface="+mj-lt"/>
              </a:rPr>
              <a:t>Demo</a:t>
            </a:r>
            <a:endParaRPr lang="en-US" sz="8000" b="1" dirty="0" smtClean="0">
              <a:latin typeface="+mj-lt"/>
            </a:endParaRPr>
          </a:p>
          <a:p>
            <a:pPr algn="ctr"/>
            <a:endParaRPr lang="en-US" sz="6000" b="1" u="sng" dirty="0" smtClean="0">
              <a:latin typeface="+mj-lt"/>
            </a:endParaRPr>
          </a:p>
        </p:txBody>
      </p:sp>
      <p:pic>
        <p:nvPicPr>
          <p:cNvPr id="6" name="Picture 2" descr="Kết quả hình ảnh cho blind icon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68" y="5711847"/>
            <a:ext cx="1856940" cy="256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Arrow 1"/>
          <p:cNvSpPr/>
          <p:nvPr/>
        </p:nvSpPr>
        <p:spPr>
          <a:xfrm>
            <a:off x="3215149" y="6697527"/>
            <a:ext cx="1917290" cy="589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865" y="5559441"/>
            <a:ext cx="2713703" cy="2713703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9202994" y="6621324"/>
            <a:ext cx="1917290" cy="589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225" y="5711847"/>
            <a:ext cx="2311276" cy="23112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241835" y="3458920"/>
            <a:ext cx="8276561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5400" b="1" smtClean="0">
                <a:latin typeface="+mj-lt"/>
              </a:rPr>
              <a:t>1. </a:t>
            </a:r>
            <a:r>
              <a:rPr lang="en-US" sz="5400" b="1" smtClean="0">
                <a:latin typeface="+mj-lt"/>
              </a:rPr>
              <a:t>Create Concept</a:t>
            </a:r>
          </a:p>
          <a:p>
            <a:pPr>
              <a:lnSpc>
                <a:spcPct val="250000"/>
              </a:lnSpc>
            </a:pPr>
            <a:r>
              <a:rPr lang="en-US" sz="5400" b="1" smtClean="0">
                <a:latin typeface="+mj-lt"/>
              </a:rPr>
              <a:t>2. Add </a:t>
            </a:r>
            <a:r>
              <a:rPr lang="en-US" sz="5400" b="1">
                <a:latin typeface="+mj-lt"/>
              </a:rPr>
              <a:t>I</a:t>
            </a:r>
            <a:r>
              <a:rPr lang="en-US" sz="5400" b="1" smtClean="0">
                <a:latin typeface="+mj-lt"/>
              </a:rPr>
              <a:t>mage to Concept</a:t>
            </a:r>
            <a:endParaRPr lang="en-US" sz="5400" b="1" dirty="0" smtClean="0">
              <a:latin typeface="+mj-lt"/>
            </a:endParaRPr>
          </a:p>
          <a:p>
            <a:pPr>
              <a:lnSpc>
                <a:spcPct val="250000"/>
              </a:lnSpc>
            </a:pPr>
            <a:r>
              <a:rPr lang="en-US" sz="5400" b="1" smtClean="0">
                <a:latin typeface="+mj-lt"/>
              </a:rPr>
              <a:t>3. </a:t>
            </a:r>
            <a:r>
              <a:rPr lang="en-US" sz="5400" b="1" smtClean="0">
                <a:latin typeface="+mj-lt"/>
              </a:rPr>
              <a:t>Training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430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50604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Object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796" y="3823897"/>
            <a:ext cx="1341108" cy="13113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150" y="10367942"/>
            <a:ext cx="1517854" cy="1366069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2133197" y="3585736"/>
            <a:ext cx="3547703" cy="178762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Get URL picture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1832" y="3798512"/>
            <a:ext cx="3703925" cy="1083797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2809904" y="4598630"/>
            <a:ext cx="278620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967019" y="4598630"/>
            <a:ext cx="30824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6332116" y="7925596"/>
            <a:ext cx="3287149" cy="178762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Write log</a:t>
            </a:r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6458435" y="11266045"/>
            <a:ext cx="3287149" cy="178762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Get information Obejct</a:t>
            </a:r>
            <a:endParaRPr lang="en-US"/>
          </a:p>
        </p:txBody>
      </p:sp>
      <p:cxnSp>
        <p:nvCxnSpPr>
          <p:cNvPr id="21" name="Straight Arrow Connector 20"/>
          <p:cNvCxnSpPr>
            <a:stCxn id="9" idx="3"/>
            <a:endCxn id="11" idx="1"/>
          </p:cNvCxnSpPr>
          <p:nvPr/>
        </p:nvCxnSpPr>
        <p:spPr>
          <a:xfrm flipV="1">
            <a:off x="15680900" y="4340411"/>
            <a:ext cx="4140932" cy="139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2"/>
            <a:endCxn id="8" idx="3"/>
          </p:cNvCxnSpPr>
          <p:nvPr/>
        </p:nvCxnSpPr>
        <p:spPr>
          <a:xfrm flipH="1">
            <a:off x="20289053" y="4882309"/>
            <a:ext cx="1384742" cy="4830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8" idx="1"/>
            <a:endCxn id="18" idx="3"/>
          </p:cNvCxnSpPr>
          <p:nvPr/>
        </p:nvCxnSpPr>
        <p:spPr>
          <a:xfrm flipH="1" flipV="1">
            <a:off x="9619265" y="8819410"/>
            <a:ext cx="4849569" cy="893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630142" y="4036830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0187498" y="4036526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543" y="3355007"/>
            <a:ext cx="2655699" cy="2655699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  <p:sp>
        <p:nvSpPr>
          <p:cNvPr id="8" name="Flowchart: Decision 7"/>
          <p:cNvSpPr/>
          <p:nvPr/>
        </p:nvSpPr>
        <p:spPr>
          <a:xfrm>
            <a:off x="14468834" y="8434688"/>
            <a:ext cx="5820219" cy="2557072"/>
          </a:xfrm>
          <a:prstGeom prst="flowChartDecision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Confident rate &gt; 0.6?</a:t>
            </a:r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9840222" y="9772441"/>
            <a:ext cx="4754932" cy="2387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443117" y="8602985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</a:t>
            </a:r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1969334" y="11205449"/>
            <a:ext cx="937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Yes</a:t>
            </a:r>
            <a:endParaRPr lang="en-US"/>
          </a:p>
        </p:txBody>
      </p:sp>
      <p:cxnSp>
        <p:nvCxnSpPr>
          <p:cNvPr id="31" name="Straight Arrow Connector 30"/>
          <p:cNvCxnSpPr>
            <a:stCxn id="18" idx="1"/>
            <a:endCxn id="7" idx="3"/>
          </p:cNvCxnSpPr>
          <p:nvPr/>
        </p:nvCxnSpPr>
        <p:spPr>
          <a:xfrm flipH="1">
            <a:off x="3037004" y="8819410"/>
            <a:ext cx="3295112" cy="2231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9" idx="1"/>
          </p:cNvCxnSpPr>
          <p:nvPr/>
        </p:nvCxnSpPr>
        <p:spPr>
          <a:xfrm flipH="1" flipV="1">
            <a:off x="2992915" y="11266045"/>
            <a:ext cx="3465520" cy="893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7732266" y="3798512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3</a:t>
            </a:r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21232649" y="7004482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</a:t>
            </a:r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12730735" y="8819410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4.1</a:t>
            </a:r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13505204" y="10404646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4.2</a:t>
            </a:r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3995955" y="9066893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4.1.1</a:t>
            </a:r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4532244" y="11939295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4.2.1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1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50604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Object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719" y="5595476"/>
            <a:ext cx="15573516" cy="45514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02245" y="2992237"/>
            <a:ext cx="16400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smtClean="0"/>
              <a:t>Why confident rate &gt; 0.6 ??</a:t>
            </a: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52334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23342" y="978309"/>
            <a:ext cx="3605474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 smtClean="0">
                <a:latin typeface="+mj-lt"/>
              </a:rPr>
              <a:t>Demo</a:t>
            </a:r>
            <a:endParaRPr lang="en-US" sz="8000" b="1" dirty="0" smtClean="0">
              <a:latin typeface="+mj-lt"/>
            </a:endParaRPr>
          </a:p>
          <a:p>
            <a:pPr algn="ctr"/>
            <a:endParaRPr lang="en-US" sz="6000" b="1" u="sng" dirty="0" smtClean="0">
              <a:latin typeface="+mj-lt"/>
            </a:endParaRPr>
          </a:p>
        </p:txBody>
      </p:sp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439" y="6083016"/>
            <a:ext cx="1856940" cy="256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7497520" y="7068696"/>
            <a:ext cx="1917290" cy="589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236" y="5930610"/>
            <a:ext cx="2713703" cy="2713703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13485365" y="6992493"/>
            <a:ext cx="1917290" cy="589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082" y="5961864"/>
            <a:ext cx="2796854" cy="279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7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22524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Out come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46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22524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Out come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78077" y="3735807"/>
            <a:ext cx="73673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mtClean="0">
                <a:latin typeface="+mj-lt"/>
              </a:rPr>
              <a:t>Problems solved</a:t>
            </a:r>
            <a:endParaRPr lang="en-US" sz="6000" b="1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78077" y="5794185"/>
            <a:ext cx="895527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4400" smtClean="0"/>
              <a:t>High precision(up to 90%)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4400" smtClean="0"/>
              <a:t>Can identify person &amp; object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4400" smtClean="0"/>
              <a:t>The blind can use app by voice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2652485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22524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Out come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78077" y="3735807"/>
            <a:ext cx="73673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mtClean="0">
                <a:latin typeface="+mj-lt"/>
              </a:rPr>
              <a:t>Problems solved</a:t>
            </a:r>
            <a:endParaRPr lang="en-US" sz="6000" b="1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67303" y="3735807"/>
            <a:ext cx="62473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latin typeface="+mj-lt"/>
              </a:rPr>
              <a:t>Limitations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167303" y="5456903"/>
            <a:ext cx="895527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4400" smtClean="0"/>
              <a:t>Only </a:t>
            </a:r>
            <a:r>
              <a:rPr lang="en-US" sz="4400"/>
              <a:t>available on </a:t>
            </a:r>
            <a:r>
              <a:rPr lang="en-US" sz="4400"/>
              <a:t>Android </a:t>
            </a:r>
            <a:r>
              <a:rPr lang="en-US" sz="4400" smtClean="0"/>
              <a:t>OS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4400" smtClean="0"/>
              <a:t>Need internet connection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US" sz="4400"/>
          </a:p>
        </p:txBody>
      </p:sp>
      <p:sp>
        <p:nvSpPr>
          <p:cNvPr id="8" name="TextBox 7"/>
          <p:cNvSpPr txBox="1"/>
          <p:nvPr/>
        </p:nvSpPr>
        <p:spPr>
          <a:xfrm>
            <a:off x="2278077" y="5794185"/>
            <a:ext cx="895527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4400" smtClean="0"/>
              <a:t>High precision(up to 90%)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4400" smtClean="0"/>
              <a:t>Can identify person &amp; object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4400" smtClean="0"/>
              <a:t>The blind can use app by voice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300232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4400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Future Plan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75274" y="3244847"/>
            <a:ext cx="19979572" cy="71574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indent="-685800">
              <a:lnSpc>
                <a:spcPct val="250000"/>
              </a:lnSpc>
              <a:buFont typeface="Courier New" panose="02070309020205020404" pitchFamily="49" charset="0"/>
              <a:buChar char="o"/>
            </a:pPr>
            <a:r>
              <a:rPr lang="en-US" sz="4800" b="1"/>
              <a:t>Support </a:t>
            </a:r>
            <a:r>
              <a:rPr lang="en-US" sz="4800" b="1" smtClean="0"/>
              <a:t>multiple </a:t>
            </a:r>
            <a:r>
              <a:rPr lang="en-US" sz="4800" b="1"/>
              <a:t>platforms: iOS, Window phone or smart </a:t>
            </a:r>
            <a:r>
              <a:rPr lang="en-US" sz="4800" b="1" smtClean="0"/>
              <a:t>glasses</a:t>
            </a:r>
          </a:p>
          <a:p>
            <a:pPr marL="685800" indent="-685800">
              <a:lnSpc>
                <a:spcPct val="250000"/>
              </a:lnSpc>
              <a:buFont typeface="Courier New" panose="02070309020205020404" pitchFamily="49" charset="0"/>
              <a:buChar char="o"/>
            </a:pPr>
            <a:r>
              <a:rPr lang="en-US" sz="4800" b="1" smtClean="0"/>
              <a:t>Improve voice </a:t>
            </a:r>
            <a:r>
              <a:rPr lang="en-US" sz="4800" b="1" smtClean="0"/>
              <a:t>control</a:t>
            </a:r>
          </a:p>
          <a:p>
            <a:pPr marL="685800" indent="-685800">
              <a:lnSpc>
                <a:spcPct val="250000"/>
              </a:lnSpc>
              <a:buFont typeface="Courier New" panose="02070309020205020404" pitchFamily="49" charset="0"/>
              <a:buChar char="o"/>
            </a:pPr>
            <a:r>
              <a:rPr lang="en-US" sz="4800" b="1"/>
              <a:t>Develop new algorithm</a:t>
            </a:r>
            <a:endParaRPr lang="en-US" sz="4800" b="1" smtClean="0"/>
          </a:p>
          <a:p>
            <a:pPr marL="685800" indent="-685800">
              <a:lnSpc>
                <a:spcPct val="250000"/>
              </a:lnSpc>
              <a:buFont typeface="Courier New" panose="02070309020205020404" pitchFamily="49" charset="0"/>
              <a:buChar char="o"/>
            </a:pPr>
            <a:endParaRPr lang="en-US" sz="4800" b="1" smtClean="0"/>
          </a:p>
        </p:txBody>
      </p:sp>
      <p:sp>
        <p:nvSpPr>
          <p:cNvPr id="5" name="Rectangle 4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663326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434022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Technologies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951" y="9414614"/>
            <a:ext cx="6358099" cy="29345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51" y="9414614"/>
            <a:ext cx="5372043" cy="20891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9381" y="2755006"/>
            <a:ext cx="4960244" cy="49602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397" y="3230545"/>
            <a:ext cx="4484705" cy="44847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3083296"/>
            <a:ext cx="4637751" cy="463195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126800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/>
          </p:cNvSpPr>
          <p:nvPr/>
        </p:nvSpPr>
        <p:spPr bwMode="auto">
          <a:xfrm>
            <a:off x="1705754" y="1108042"/>
            <a:ext cx="243816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Outline</a:t>
            </a:r>
            <a:endParaRPr lang="en-US" sz="580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06914" y="3066459"/>
            <a:ext cx="53296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cap="all" spc="53">
                <a:solidFill>
                  <a:schemeClr val="bg1"/>
                </a:solidFill>
                <a:latin typeface="Roboto Regular"/>
                <a:cs typeface="Roboto Regular"/>
              </a:rPr>
              <a:t>01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80387" y="3620457"/>
            <a:ext cx="2737416" cy="5770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4400" b="1" cap="all" spc="53" dirty="0" smtClean="0">
                <a:latin typeface="Lato" panose="020F0502020204030203" pitchFamily="34" charset="0"/>
              </a:rPr>
              <a:t>Problem</a:t>
            </a:r>
            <a:endParaRPr lang="en-US" sz="4400" b="1" cap="all" spc="53" dirty="0">
              <a:latin typeface="Lato" panose="020F0502020204030203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798502" y="3405111"/>
            <a:ext cx="953858" cy="954107"/>
          </a:xfrm>
          <a:prstGeom prst="ellipse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03642" y="3620458"/>
            <a:ext cx="52655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cap="all" spc="53" smtClean="0">
                <a:solidFill>
                  <a:schemeClr val="bg1"/>
                </a:solidFill>
                <a:latin typeface="Roboto Regular"/>
                <a:cs typeface="Roboto Regular"/>
              </a:rPr>
              <a:t>01</a:t>
            </a:r>
            <a:endParaRPr lang="en-US" b="1" cap="all" spc="53">
              <a:solidFill>
                <a:schemeClr val="bg1"/>
              </a:solidFill>
              <a:latin typeface="Roboto Regular"/>
              <a:cs typeface="Roboto Regula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480387" y="7009193"/>
            <a:ext cx="4538294" cy="5770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4400" b="1" cap="all" spc="53" smtClean="0">
                <a:latin typeface="Lato" panose="020F0502020204030203" pitchFamily="34" charset="0"/>
              </a:rPr>
              <a:t>Main features</a:t>
            </a:r>
            <a:endParaRPr lang="en-US" sz="4400" b="1" cap="all" spc="53">
              <a:latin typeface="Lato" panose="020F0502020204030203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7798502" y="6793847"/>
            <a:ext cx="953858" cy="9541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003642" y="7009194"/>
            <a:ext cx="52655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cap="all" spc="53" smtClean="0">
                <a:solidFill>
                  <a:schemeClr val="bg1"/>
                </a:solidFill>
                <a:latin typeface="Roboto Regular"/>
                <a:cs typeface="Roboto Regular"/>
              </a:rPr>
              <a:t>03</a:t>
            </a:r>
            <a:endParaRPr lang="en-US" b="1" cap="all" spc="53">
              <a:solidFill>
                <a:schemeClr val="bg1"/>
              </a:solidFill>
              <a:latin typeface="Roboto Regular"/>
              <a:cs typeface="Roboto Regular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480387" y="5314825"/>
            <a:ext cx="4326313" cy="5770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4400" b="1" cap="all" spc="53" smtClean="0">
                <a:latin typeface="Lato" panose="020F0502020204030203" pitchFamily="34" charset="0"/>
              </a:rPr>
              <a:t>Our Solution</a:t>
            </a:r>
            <a:endParaRPr lang="en-US" sz="4400" b="1" cap="all" spc="53">
              <a:latin typeface="Lato" panose="020F0502020204030203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798502" y="5099479"/>
            <a:ext cx="953858" cy="9541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003642" y="5314826"/>
            <a:ext cx="52655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cap="all" spc="53" smtClean="0">
                <a:solidFill>
                  <a:schemeClr val="bg1"/>
                </a:solidFill>
                <a:latin typeface="Roboto Regular"/>
                <a:cs typeface="Roboto Regular"/>
              </a:rPr>
              <a:t>02</a:t>
            </a:r>
            <a:endParaRPr lang="en-US" b="1" cap="all" spc="53">
              <a:solidFill>
                <a:schemeClr val="bg1"/>
              </a:solidFill>
              <a:latin typeface="Roboto Regular"/>
              <a:cs typeface="Roboto Regular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480387" y="8803592"/>
            <a:ext cx="3861057" cy="5770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4400" b="1" cap="all" spc="53" smtClean="0">
                <a:latin typeface="Lato" panose="020F0502020204030203" pitchFamily="34" charset="0"/>
              </a:rPr>
              <a:t>Future plan</a:t>
            </a:r>
            <a:endParaRPr lang="en-US" sz="4400" b="1" cap="all" spc="53">
              <a:latin typeface="Lato" panose="020F0502020204030203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7798502" y="8588246"/>
            <a:ext cx="953858" cy="9541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03642" y="8803593"/>
            <a:ext cx="52655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cap="all" spc="53" smtClean="0">
                <a:solidFill>
                  <a:schemeClr val="bg1"/>
                </a:solidFill>
                <a:latin typeface="Roboto Regular"/>
                <a:cs typeface="Roboto Regular"/>
              </a:rPr>
              <a:t>04</a:t>
            </a:r>
            <a:endParaRPr lang="en-US" b="1" cap="all" spc="53">
              <a:solidFill>
                <a:schemeClr val="bg1"/>
              </a:solidFill>
              <a:latin typeface="Roboto Regular"/>
              <a:cs typeface="Roboto Regular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480387" y="10498443"/>
            <a:ext cx="13514725" cy="5770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4400" b="1" cap="all" spc="53" smtClean="0">
                <a:latin typeface="Lato" panose="020F0502020204030203" pitchFamily="34" charset="0"/>
              </a:rPr>
              <a:t>Technologies - Devlopment </a:t>
            </a:r>
            <a:r>
              <a:rPr lang="en-US" sz="4400" b="1" cap="all" spc="53">
                <a:latin typeface="Lato" panose="020F0502020204030203" pitchFamily="34" charset="0"/>
              </a:rPr>
              <a:t>Environment</a:t>
            </a:r>
          </a:p>
        </p:txBody>
      </p:sp>
      <p:sp>
        <p:nvSpPr>
          <p:cNvPr id="27" name="Oval 26"/>
          <p:cNvSpPr/>
          <p:nvPr/>
        </p:nvSpPr>
        <p:spPr>
          <a:xfrm>
            <a:off x="7798502" y="10283097"/>
            <a:ext cx="953858" cy="9541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003642" y="10498444"/>
            <a:ext cx="52655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cap="all" spc="53" smtClean="0">
                <a:solidFill>
                  <a:schemeClr val="bg1"/>
                </a:solidFill>
                <a:latin typeface="Roboto Regular"/>
                <a:cs typeface="Roboto Regular"/>
              </a:rPr>
              <a:t>05</a:t>
            </a:r>
            <a:endParaRPr lang="en-US" b="1" cap="all" spc="53">
              <a:solidFill>
                <a:schemeClr val="bg1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4218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82253" y="5486400"/>
            <a:ext cx="6785810" cy="81814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5227" y="598340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14816454" y="2000594"/>
            <a:ext cx="7586346" cy="3982808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15592122" y="3363356"/>
            <a:ext cx="56860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+mj-lt"/>
              </a:rPr>
              <a:t>Who is that ?</a:t>
            </a:r>
            <a:endParaRPr lang="vi-VN" sz="72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1560" y="4289365"/>
            <a:ext cx="1056468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600" dirty="0" smtClean="0">
                <a:latin typeface="+mj-lt"/>
              </a:rPr>
              <a:t>How can Mr. Son knows who is the person calling him ?</a:t>
            </a:r>
          </a:p>
          <a:p>
            <a:endParaRPr lang="en-US" sz="6600" dirty="0" smtClean="0">
              <a:latin typeface="+mj-lt"/>
            </a:endParaRPr>
          </a:p>
        </p:txBody>
      </p:sp>
      <p:sp>
        <p:nvSpPr>
          <p:cNvPr id="11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1141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/>
          </p:cNvSpPr>
          <p:nvPr/>
        </p:nvSpPr>
        <p:spPr bwMode="auto">
          <a:xfrm>
            <a:off x="1675274" y="1108042"/>
            <a:ext cx="835164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Devlopment Environment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52" y="3726995"/>
            <a:ext cx="6601336" cy="21432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650" y="7638925"/>
            <a:ext cx="5079365" cy="38095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695" y="2933644"/>
            <a:ext cx="4607647" cy="460764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695" y="8591187"/>
            <a:ext cx="5690698" cy="303503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1831" y="7638925"/>
            <a:ext cx="6476190" cy="398730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1766" y="3992080"/>
            <a:ext cx="6123732" cy="220391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155551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35734" y="5870940"/>
            <a:ext cx="159282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smtClean="0"/>
              <a:t>Thank you for listening !</a:t>
            </a:r>
            <a:endParaRPr lang="en-US" sz="9600" b="1"/>
          </a:p>
        </p:txBody>
      </p:sp>
    </p:spTree>
    <p:extLst>
      <p:ext uri="{BB962C8B-B14F-4D97-AF65-F5344CB8AC3E}">
        <p14:creationId xmlns:p14="http://schemas.microsoft.com/office/powerpoint/2010/main" val="329635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82253" y="5486400"/>
            <a:ext cx="6785810" cy="81814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5227" y="598340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14816454" y="2000594"/>
            <a:ext cx="7586346" cy="3982808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15592122" y="3363356"/>
            <a:ext cx="56860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+mj-lt"/>
              </a:rPr>
              <a:t>Who is that ?</a:t>
            </a:r>
            <a:endParaRPr lang="vi-VN" sz="72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1560" y="4289365"/>
            <a:ext cx="1056468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600" dirty="0" smtClean="0">
                <a:latin typeface="+mj-lt"/>
              </a:rPr>
              <a:t>How can Mr. Son knows who is the person calling him ?</a:t>
            </a:r>
          </a:p>
          <a:p>
            <a:endParaRPr lang="en-US" sz="6600" dirty="0" smtClean="0">
              <a:latin typeface="+mj-lt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600" dirty="0" smtClean="0">
                <a:latin typeface="+mj-lt"/>
              </a:rPr>
              <a:t>How can Mr. Son greet that person ?</a:t>
            </a:r>
            <a:endParaRPr lang="vi-VN" sz="66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417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 dirty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</a:t>
            </a:r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7199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094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Detect </a:t>
            </a:r>
            <a:r>
              <a:rPr lang="en-US" sz="6000" dirty="0" smtClean="0">
                <a:latin typeface="+mj-lt"/>
              </a:rPr>
              <a:t>Person </a:t>
            </a:r>
            <a:endParaRPr lang="vi-VN" sz="6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222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Detect </a:t>
            </a:r>
            <a:r>
              <a:rPr lang="en-US" sz="6000" dirty="0" smtClean="0">
                <a:latin typeface="+mj-lt"/>
              </a:rPr>
              <a:t>Person </a:t>
            </a:r>
            <a:endParaRPr lang="vi-VN" sz="6000" dirty="0"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418872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775432" y="2847159"/>
            <a:ext cx="5056340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Describe the Person back to the blind</a:t>
            </a:r>
            <a:endParaRPr lang="vi-VN" sz="60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310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Detect </a:t>
            </a:r>
            <a:r>
              <a:rPr lang="en-US" sz="6000" dirty="0" smtClean="0">
                <a:latin typeface="+mj-lt"/>
              </a:rPr>
              <a:t>Person </a:t>
            </a:r>
            <a:endParaRPr lang="vi-VN" sz="6000" dirty="0"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418872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775432" y="2847159"/>
            <a:ext cx="5056340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Describe the Person back to the blind</a:t>
            </a:r>
            <a:endParaRPr lang="vi-VN" sz="6000" dirty="0">
              <a:latin typeface="+mj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9303602" y="6109748"/>
            <a:ext cx="0" cy="20700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6207001" y="8580027"/>
            <a:ext cx="6193202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The blind know who is the Person calling them</a:t>
            </a:r>
            <a:endParaRPr lang="vi-VN" sz="60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943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Detect Person </a:t>
            </a:r>
            <a:endParaRPr lang="vi-VN" sz="6000" dirty="0"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418872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775432" y="2847159"/>
            <a:ext cx="5056340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Describe the Person back to the blind</a:t>
            </a:r>
            <a:endParaRPr lang="vi-VN" sz="6000" dirty="0">
              <a:latin typeface="+mj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9303602" y="6109748"/>
            <a:ext cx="0" cy="20700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6207001" y="8580027"/>
            <a:ext cx="6193202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The blind know who is the Person calling them</a:t>
            </a:r>
            <a:endParaRPr lang="vi-VN" sz="6000" dirty="0"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2822886" y="10224548"/>
            <a:ext cx="273167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16879" y="8793387"/>
            <a:ext cx="6800857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User can now greeting the person properly</a:t>
            </a:r>
            <a:endParaRPr lang="vi-VN" sz="60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283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152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372" y="3973742"/>
            <a:ext cx="1828800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04419" y="5588915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935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46250" y="6034771"/>
            <a:ext cx="9845982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3800" b="1" smtClean="0">
                <a:solidFill>
                  <a:schemeClr val="bg1"/>
                </a:solidFill>
                <a:latin typeface="Lato Regular"/>
                <a:cs typeface="Lato Regular"/>
              </a:rPr>
              <a:t>Introduction</a:t>
            </a:r>
            <a:endParaRPr lang="en-US" sz="138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26924" y="53169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sp>
        <p:nvSpPr>
          <p:cNvPr id="14" name="Freeform 13"/>
          <p:cNvSpPr/>
          <p:nvPr/>
        </p:nvSpPr>
        <p:spPr>
          <a:xfrm flipH="1">
            <a:off x="-1" y="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825493" y="6337314"/>
            <a:ext cx="88818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1500" b="1" dirty="0" smtClean="0">
                <a:solidFill>
                  <a:schemeClr val="bg1"/>
                </a:solidFill>
                <a:latin typeface="Lato Regular"/>
                <a:cs typeface="Lato Regular"/>
              </a:rPr>
              <a:t>Problems</a:t>
            </a:r>
            <a:endParaRPr lang="en-US" sz="11500" b="1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26924" y="529462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480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372" y="3973742"/>
            <a:ext cx="1828800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04419" y="5588915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25053" y="8181474"/>
            <a:ext cx="4403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Capture picture of the Person</a:t>
            </a:r>
            <a:endParaRPr lang="vi-VN" sz="4800" dirty="0">
              <a:latin typeface="+mj-lt"/>
            </a:endParaRPr>
          </a:p>
        </p:txBody>
      </p:sp>
      <p:cxnSp>
        <p:nvCxnSpPr>
          <p:cNvPr id="9" name="Straight Arrow Connector 8"/>
          <p:cNvCxnSpPr>
            <a:stCxn id="7" idx="2"/>
            <a:endCxn id="2" idx="0"/>
          </p:cNvCxnSpPr>
          <p:nvPr/>
        </p:nvCxnSpPr>
        <p:spPr>
          <a:xfrm>
            <a:off x="4119021" y="6789244"/>
            <a:ext cx="7811" cy="13922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17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372" y="3973742"/>
            <a:ext cx="1828800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04419" y="5588915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25053" y="8181474"/>
            <a:ext cx="4403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Capture picture of the Person</a:t>
            </a:r>
            <a:endParaRPr lang="vi-VN" sz="4800" dirty="0">
              <a:latin typeface="+mj-lt"/>
            </a:endParaRPr>
          </a:p>
        </p:txBody>
      </p:sp>
      <p:cxnSp>
        <p:nvCxnSpPr>
          <p:cNvPr id="9" name="Straight Arrow Connector 8"/>
          <p:cNvCxnSpPr>
            <a:stCxn id="7" idx="2"/>
            <a:endCxn id="2" idx="0"/>
          </p:cNvCxnSpPr>
          <p:nvPr/>
        </p:nvCxnSpPr>
        <p:spPr>
          <a:xfrm>
            <a:off x="4119021" y="6789244"/>
            <a:ext cx="7811" cy="13922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371" y="4430643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192452" y="544153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310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372" y="3973742"/>
            <a:ext cx="1828800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04419" y="5588915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25053" y="8181474"/>
            <a:ext cx="4403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Capture picture of the Person</a:t>
            </a:r>
            <a:endParaRPr lang="vi-VN" sz="4800" dirty="0">
              <a:latin typeface="+mj-lt"/>
            </a:endParaRPr>
          </a:p>
        </p:txBody>
      </p:sp>
      <p:cxnSp>
        <p:nvCxnSpPr>
          <p:cNvPr id="9" name="Straight Arrow Connector 8"/>
          <p:cNvCxnSpPr>
            <a:stCxn id="7" idx="2"/>
            <a:endCxn id="2" idx="0"/>
          </p:cNvCxnSpPr>
          <p:nvPr/>
        </p:nvCxnSpPr>
        <p:spPr>
          <a:xfrm>
            <a:off x="4119021" y="6789244"/>
            <a:ext cx="7811" cy="13922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371" y="4430643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192452" y="544153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05274" y="8181474"/>
            <a:ext cx="4403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Process</a:t>
            </a:r>
            <a:endParaRPr lang="vi-VN" sz="4800" dirty="0">
              <a:latin typeface="+mj-lt"/>
            </a:endParaRPr>
          </a:p>
        </p:txBody>
      </p:sp>
      <p:cxnSp>
        <p:nvCxnSpPr>
          <p:cNvPr id="13" name="Straight Arrow Connector 12"/>
          <p:cNvCxnSpPr>
            <a:stCxn id="11" idx="2"/>
            <a:endCxn id="12" idx="0"/>
          </p:cNvCxnSpPr>
          <p:nvPr/>
        </p:nvCxnSpPr>
        <p:spPr>
          <a:xfrm flipH="1">
            <a:off x="11507053" y="6087865"/>
            <a:ext cx="1" cy="20936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78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372" y="3973742"/>
            <a:ext cx="1828800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04419" y="5588915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25053" y="8181474"/>
            <a:ext cx="4403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Capture picture of the Person</a:t>
            </a:r>
            <a:endParaRPr lang="vi-VN" sz="4800" dirty="0">
              <a:latin typeface="+mj-lt"/>
            </a:endParaRPr>
          </a:p>
        </p:txBody>
      </p:sp>
      <p:cxnSp>
        <p:nvCxnSpPr>
          <p:cNvPr id="9" name="Straight Arrow Connector 8"/>
          <p:cNvCxnSpPr>
            <a:stCxn id="7" idx="2"/>
            <a:endCxn id="2" idx="0"/>
          </p:cNvCxnSpPr>
          <p:nvPr/>
        </p:nvCxnSpPr>
        <p:spPr>
          <a:xfrm>
            <a:off x="4119021" y="6789244"/>
            <a:ext cx="7811" cy="13922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371" y="4430643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192452" y="544153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05274" y="8181474"/>
            <a:ext cx="4403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Process</a:t>
            </a:r>
            <a:endParaRPr lang="vi-VN" sz="4800" dirty="0">
              <a:latin typeface="+mj-lt"/>
            </a:endParaRPr>
          </a:p>
        </p:txBody>
      </p:sp>
      <p:cxnSp>
        <p:nvCxnSpPr>
          <p:cNvPr id="13" name="Straight Arrow Connector 12"/>
          <p:cNvCxnSpPr>
            <a:stCxn id="11" idx="2"/>
            <a:endCxn id="12" idx="0"/>
          </p:cNvCxnSpPr>
          <p:nvPr/>
        </p:nvCxnSpPr>
        <p:spPr>
          <a:xfrm flipH="1">
            <a:off x="11507053" y="6087865"/>
            <a:ext cx="1" cy="20936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20970" y="3400328"/>
            <a:ext cx="4667568" cy="259743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135976" y="6132454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Image Recognizer 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730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372" y="3973742"/>
            <a:ext cx="1828800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04419" y="5588915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25053" y="8181474"/>
            <a:ext cx="4403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Capture picture of the Person</a:t>
            </a:r>
            <a:endParaRPr lang="vi-VN" sz="4800" dirty="0">
              <a:latin typeface="+mj-lt"/>
            </a:endParaRPr>
          </a:p>
        </p:txBody>
      </p:sp>
      <p:cxnSp>
        <p:nvCxnSpPr>
          <p:cNvPr id="9" name="Straight Arrow Connector 8"/>
          <p:cNvCxnSpPr>
            <a:stCxn id="7" idx="2"/>
            <a:endCxn id="2" idx="0"/>
          </p:cNvCxnSpPr>
          <p:nvPr/>
        </p:nvCxnSpPr>
        <p:spPr>
          <a:xfrm>
            <a:off x="4119021" y="6789244"/>
            <a:ext cx="7811" cy="13922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371" y="4430643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192452" y="544153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05274" y="8181474"/>
            <a:ext cx="4403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Process</a:t>
            </a:r>
            <a:endParaRPr lang="vi-VN" sz="4800" dirty="0">
              <a:latin typeface="+mj-lt"/>
            </a:endParaRPr>
          </a:p>
        </p:txBody>
      </p:sp>
      <p:cxnSp>
        <p:nvCxnSpPr>
          <p:cNvPr id="13" name="Straight Arrow Connector 12"/>
          <p:cNvCxnSpPr>
            <a:stCxn id="11" idx="2"/>
            <a:endCxn id="12" idx="0"/>
          </p:cNvCxnSpPr>
          <p:nvPr/>
        </p:nvCxnSpPr>
        <p:spPr>
          <a:xfrm flipH="1">
            <a:off x="11507053" y="6087865"/>
            <a:ext cx="1" cy="20936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20970" y="3400328"/>
            <a:ext cx="4667568" cy="259743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135976" y="8189858"/>
            <a:ext cx="5556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Facial Identification</a:t>
            </a:r>
            <a:endParaRPr lang="vi-VN" sz="4800" dirty="0">
              <a:latin typeface="+mj-lt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0054754" y="6913478"/>
            <a:ext cx="0" cy="12763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7135976" y="6132454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Image Recognizer 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185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563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184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0912" y="2552882"/>
            <a:ext cx="4667568" cy="259743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935918" y="5479376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Image Recognizer 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441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0912" y="2552882"/>
            <a:ext cx="4667568" cy="259743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935918" y="5479376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Image Recognizer 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7489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0912" y="2552882"/>
            <a:ext cx="4667568" cy="259743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192452" y="5150315"/>
            <a:ext cx="0" cy="33152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356617" y="6484778"/>
            <a:ext cx="233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4. Process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109" y="8465574"/>
            <a:ext cx="1828800" cy="18288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935918" y="5479376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Image Recognizer 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66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1485983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What problems that blind People face in life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29553" y="3872753"/>
            <a:ext cx="100046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S</a:t>
            </a:r>
            <a:r>
              <a:rPr lang="vi-VN" sz="5400" dirty="0" smtClean="0">
                <a:latin typeface="+mj-lt"/>
              </a:rPr>
              <a:t>elf-navigating </a:t>
            </a:r>
            <a:r>
              <a:rPr lang="vi-VN" sz="5400" dirty="0">
                <a:latin typeface="+mj-lt"/>
              </a:rPr>
              <a:t>outside well-known environments</a:t>
            </a:r>
          </a:p>
        </p:txBody>
      </p:sp>
      <p:pic>
        <p:nvPicPr>
          <p:cNvPr id="1026" name="Picture 2" descr="Hình ảnh có liên qu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6939" y="3872753"/>
            <a:ext cx="12044997" cy="677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316775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0912" y="2552882"/>
            <a:ext cx="4667568" cy="259743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192452" y="5150315"/>
            <a:ext cx="0" cy="33152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356617" y="6484778"/>
            <a:ext cx="233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4. Process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109" y="8465574"/>
            <a:ext cx="1828800" cy="18288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11587773" y="9332440"/>
            <a:ext cx="6818214" cy="475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3714776" y="9523161"/>
            <a:ext cx="2564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5</a:t>
            </a:r>
            <a:r>
              <a:rPr lang="en-US" dirty="0" smtClean="0">
                <a:latin typeface="+mj-lt"/>
              </a:rPr>
              <a:t>. Describe</a:t>
            </a:r>
            <a:endParaRPr lang="vi-VN" dirty="0">
              <a:latin typeface="+mj-lt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5513" y="7632994"/>
            <a:ext cx="2780959" cy="278095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8911391" y="100907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Blind user</a:t>
            </a:r>
            <a:endParaRPr lang="vi-VN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6935918" y="5479376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Image Recognizer 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908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0912" y="2552882"/>
            <a:ext cx="4667568" cy="259743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192452" y="5150315"/>
            <a:ext cx="0" cy="33152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356617" y="6484778"/>
            <a:ext cx="233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4. Process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109" y="8465574"/>
            <a:ext cx="1828800" cy="18288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11587773" y="9332440"/>
            <a:ext cx="6818214" cy="475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3714776" y="9523161"/>
            <a:ext cx="2564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5</a:t>
            </a:r>
            <a:r>
              <a:rPr lang="en-US" dirty="0" smtClean="0">
                <a:latin typeface="+mj-lt"/>
              </a:rPr>
              <a:t>. Describe</a:t>
            </a:r>
            <a:endParaRPr lang="vi-VN" dirty="0">
              <a:latin typeface="+mj-lt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5513" y="7632994"/>
            <a:ext cx="2780959" cy="278095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8911391" y="100907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Blind user</a:t>
            </a:r>
            <a:endParaRPr lang="vi-VN" dirty="0">
              <a:latin typeface="+mj-lt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4609" y="8235249"/>
            <a:ext cx="1144725" cy="114472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6935918" y="5479376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Image Recognizer 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238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78840" y="6039853"/>
            <a:ext cx="9631834" cy="89033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8840" y="5175862"/>
            <a:ext cx="1663312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After spent times studying, we decided to use </a:t>
            </a:r>
            <a:r>
              <a:rPr lang="en-US" sz="6000" b="1" dirty="0" smtClean="0">
                <a:effectLst/>
                <a:latin typeface="+mj-lt"/>
              </a:rPr>
              <a:t>Microsoft Cognitive Service</a:t>
            </a:r>
            <a:r>
              <a:rPr lang="en-US" sz="6000" b="1" dirty="0" smtClean="0">
                <a:latin typeface="+mj-lt"/>
              </a:rPr>
              <a:t> </a:t>
            </a:r>
            <a:r>
              <a:rPr lang="en-US" sz="5400" dirty="0" smtClean="0">
                <a:latin typeface="+mj-lt"/>
              </a:rPr>
              <a:t>to be our Image Recognizer because its features is suitable for our approach. </a:t>
            </a:r>
            <a:endParaRPr lang="vi-VN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885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274" y="5781367"/>
            <a:ext cx="8506466" cy="28240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5274" y="2967650"/>
            <a:ext cx="16633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Why do we choose Microsoft Cognitive Service ?</a:t>
            </a:r>
            <a:endParaRPr lang="vi-VN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255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274" y="5781367"/>
            <a:ext cx="8506466" cy="28240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1680722" y="3735999"/>
            <a:ext cx="1247713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Detect Human Faces, Gender, Age</a:t>
            </a:r>
          </a:p>
          <a:p>
            <a:pPr>
              <a:lnSpc>
                <a:spcPct val="250000"/>
              </a:lnSpc>
            </a:pPr>
            <a:endParaRPr lang="vi-VN" sz="54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5274" y="2967650"/>
            <a:ext cx="16633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Why do we choose Microsoft Cognitive Service ?</a:t>
            </a:r>
            <a:endParaRPr lang="vi-VN" sz="5400" dirty="0"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0181740" y="5270291"/>
            <a:ext cx="1498982" cy="1923081"/>
          </a:xfrm>
          <a:prstGeom prst="straightConnector1">
            <a:avLst/>
          </a:prstGeom>
          <a:ln w="76200">
            <a:tailEnd type="triangle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41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274" y="5781367"/>
            <a:ext cx="8506466" cy="28240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1680722" y="3735999"/>
            <a:ext cx="126969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Detect Human Faces, Gender, Age</a:t>
            </a: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latin typeface="+mj-lt"/>
              </a:rPr>
              <a:t>Train system to identify a Person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5274" y="2967650"/>
            <a:ext cx="16633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Why do we choose Microsoft Cognitive Service ?</a:t>
            </a:r>
            <a:endParaRPr lang="vi-VN" sz="5400" dirty="0">
              <a:latin typeface="+mj-l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0181740" y="5270291"/>
            <a:ext cx="1498982" cy="1923081"/>
          </a:xfrm>
          <a:prstGeom prst="straightConnector1">
            <a:avLst/>
          </a:prstGeom>
          <a:ln w="76200">
            <a:tailEnd type="triangle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3"/>
          </p:cNvCxnSpPr>
          <p:nvPr/>
        </p:nvCxnSpPr>
        <p:spPr>
          <a:xfrm flipV="1">
            <a:off x="10181740" y="7193371"/>
            <a:ext cx="1498982" cy="1"/>
          </a:xfrm>
          <a:prstGeom prst="straightConnector1">
            <a:avLst/>
          </a:prstGeom>
          <a:ln w="76200">
            <a:tailEnd type="triangle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91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274" y="5781367"/>
            <a:ext cx="8506466" cy="28240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1680723" y="3735999"/>
            <a:ext cx="12447638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Detect Human Faces, Gender, Age</a:t>
            </a: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latin typeface="+mj-lt"/>
              </a:rPr>
              <a:t>Train system to identify a </a:t>
            </a:r>
            <a:r>
              <a:rPr lang="en-US" sz="5400" dirty="0" smtClean="0">
                <a:latin typeface="+mj-lt"/>
              </a:rPr>
              <a:t>Person</a:t>
            </a: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Identify Person Face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5274" y="2967650"/>
            <a:ext cx="16633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Why do we choose Microsoft Cognitive Service ?</a:t>
            </a:r>
            <a:endParaRPr lang="vi-VN" sz="5400" dirty="0">
              <a:latin typeface="+mj-l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0181740" y="5270291"/>
            <a:ext cx="1498982" cy="1923081"/>
          </a:xfrm>
          <a:prstGeom prst="straightConnector1">
            <a:avLst/>
          </a:prstGeom>
          <a:ln w="76200">
            <a:tailEnd type="triangle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0181740" y="7193371"/>
            <a:ext cx="1498982" cy="1"/>
          </a:xfrm>
          <a:prstGeom prst="straightConnector1">
            <a:avLst/>
          </a:prstGeom>
          <a:ln w="76200">
            <a:tailEnd type="triangle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3"/>
          </p:cNvCxnSpPr>
          <p:nvPr/>
        </p:nvCxnSpPr>
        <p:spPr>
          <a:xfrm>
            <a:off x="10181740" y="7193372"/>
            <a:ext cx="1498983" cy="1890387"/>
          </a:xfrm>
          <a:prstGeom prst="straightConnector1">
            <a:avLst/>
          </a:prstGeom>
          <a:ln w="76200">
            <a:tailEnd type="triangle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46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398" y="6047839"/>
            <a:ext cx="195729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How can a machine detect a Human Face ?</a:t>
            </a:r>
            <a:endParaRPr lang="vi-VN" sz="8000" b="1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441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64272" y="5922889"/>
            <a:ext cx="121703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a Human Face</a:t>
            </a:r>
            <a:endParaRPr lang="vi-VN" sz="80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4314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00192" y="3324033"/>
            <a:ext cx="8688249" cy="97857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46251" y="4815136"/>
            <a:ext cx="115435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This is how we see a Human Face</a:t>
            </a:r>
            <a:endParaRPr lang="vi-VN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626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1485983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What problems that blind People face in life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29553" y="3872753"/>
            <a:ext cx="100046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S</a:t>
            </a:r>
            <a:r>
              <a:rPr lang="vi-VN" sz="5400" dirty="0" smtClean="0">
                <a:latin typeface="+mj-lt"/>
              </a:rPr>
              <a:t>elf-navigating </a:t>
            </a:r>
            <a:r>
              <a:rPr lang="vi-VN" sz="5400" dirty="0">
                <a:latin typeface="+mj-lt"/>
              </a:rPr>
              <a:t>outside well-known </a:t>
            </a:r>
            <a:r>
              <a:rPr lang="vi-VN" sz="5400" dirty="0" smtClean="0">
                <a:latin typeface="+mj-lt"/>
              </a:rPr>
              <a:t>environments</a:t>
            </a:r>
            <a:r>
              <a:rPr lang="en-US" sz="5400" dirty="0" smtClean="0">
                <a:latin typeface="+mj-lt"/>
              </a:rPr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400" dirty="0" smtClean="0">
              <a:latin typeface="+mj-lt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S</a:t>
            </a:r>
            <a:r>
              <a:rPr lang="vi-VN" sz="5400" dirty="0" smtClean="0">
                <a:latin typeface="+mj-lt"/>
              </a:rPr>
              <a:t>ocial challenges</a:t>
            </a:r>
            <a:r>
              <a:rPr lang="en-US" sz="5400" dirty="0" smtClean="0">
                <a:latin typeface="+mj-lt"/>
              </a:rPr>
              <a:t>.</a:t>
            </a:r>
            <a:endParaRPr lang="vi-VN" sz="5400" dirty="0">
              <a:latin typeface="+mj-lt"/>
            </a:endParaRPr>
          </a:p>
        </p:txBody>
      </p:sp>
      <p:pic>
        <p:nvPicPr>
          <p:cNvPr id="2050" name="Picture 2" descr="Kết quả hình ảnh cho blind communica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8348" y="3872752"/>
            <a:ext cx="12031286" cy="774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205706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00192" y="3324033"/>
            <a:ext cx="8688249" cy="97857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46251" y="4815136"/>
            <a:ext cx="115435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This is how we see a Human Face</a:t>
            </a:r>
            <a:endParaRPr lang="vi-VN" sz="6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67620" y="7357036"/>
            <a:ext cx="17636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Eyes</a:t>
            </a:r>
            <a:endParaRPr lang="vi-VN" sz="6000" dirty="0">
              <a:latin typeface="+mj-lt"/>
            </a:endParaRPr>
          </a:p>
        </p:txBody>
      </p:sp>
      <p:cxnSp>
        <p:nvCxnSpPr>
          <p:cNvPr id="7" name="Straight Arrow Connector 6"/>
          <p:cNvCxnSpPr>
            <a:stCxn id="10" idx="3"/>
          </p:cNvCxnSpPr>
          <p:nvPr/>
        </p:nvCxnSpPr>
        <p:spPr>
          <a:xfrm flipV="1">
            <a:off x="12931244" y="7357036"/>
            <a:ext cx="4992797" cy="507832"/>
          </a:xfrm>
          <a:prstGeom prst="straightConnector1">
            <a:avLst/>
          </a:prstGeom>
          <a:ln w="114300">
            <a:solidFill>
              <a:schemeClr val="accent3"/>
            </a:solidFill>
            <a:headEnd w="lg" len="lg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0" idx="3"/>
          </p:cNvCxnSpPr>
          <p:nvPr/>
        </p:nvCxnSpPr>
        <p:spPr>
          <a:xfrm flipV="1">
            <a:off x="12931244" y="7605287"/>
            <a:ext cx="6961745" cy="259581"/>
          </a:xfrm>
          <a:prstGeom prst="straightConnector1">
            <a:avLst/>
          </a:prstGeom>
          <a:ln w="114300">
            <a:solidFill>
              <a:schemeClr val="accent3"/>
            </a:solidFill>
            <a:headEnd w="lg" len="lg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94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00192" y="3324033"/>
            <a:ext cx="8688249" cy="97857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46251" y="4815136"/>
            <a:ext cx="115435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This is how we see a Human Face</a:t>
            </a:r>
            <a:endParaRPr lang="vi-VN" sz="6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67620" y="7357036"/>
            <a:ext cx="17636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Eyes</a:t>
            </a:r>
            <a:endParaRPr lang="vi-VN" sz="60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67620" y="8883273"/>
            <a:ext cx="19463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Nose</a:t>
            </a:r>
            <a:endParaRPr lang="vi-VN" sz="6000" dirty="0">
              <a:latin typeface="+mj-lt"/>
            </a:endParaRPr>
          </a:p>
        </p:txBody>
      </p:sp>
      <p:cxnSp>
        <p:nvCxnSpPr>
          <p:cNvPr id="12" name="Straight Arrow Connector 11"/>
          <p:cNvCxnSpPr>
            <a:stCxn id="11" idx="3"/>
          </p:cNvCxnSpPr>
          <p:nvPr/>
        </p:nvCxnSpPr>
        <p:spPr>
          <a:xfrm flipV="1">
            <a:off x="13113987" y="8372699"/>
            <a:ext cx="5534960" cy="1018406"/>
          </a:xfrm>
          <a:prstGeom prst="straightConnector1">
            <a:avLst/>
          </a:prstGeom>
          <a:ln w="114300">
            <a:solidFill>
              <a:schemeClr val="accent3"/>
            </a:solidFill>
            <a:headEnd w="lg" len="lg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41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00192" y="3324033"/>
            <a:ext cx="8688249" cy="97857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46251" y="4815136"/>
            <a:ext cx="115435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This is how we see a Human Face</a:t>
            </a:r>
            <a:endParaRPr lang="vi-VN" sz="6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67620" y="7357036"/>
            <a:ext cx="17636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Eyes</a:t>
            </a:r>
            <a:endParaRPr lang="vi-VN" sz="60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67620" y="8883273"/>
            <a:ext cx="19463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Nose</a:t>
            </a:r>
            <a:endParaRPr lang="vi-VN" sz="60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175444" y="10437541"/>
            <a:ext cx="24705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Mouth</a:t>
            </a:r>
            <a:endParaRPr lang="vi-VN" sz="6000" dirty="0">
              <a:latin typeface="+mj-lt"/>
            </a:endParaRPr>
          </a:p>
        </p:txBody>
      </p:sp>
      <p:cxnSp>
        <p:nvCxnSpPr>
          <p:cNvPr id="13" name="Straight Arrow Connector 12"/>
          <p:cNvCxnSpPr>
            <a:stCxn id="12" idx="3"/>
          </p:cNvCxnSpPr>
          <p:nvPr/>
        </p:nvCxnSpPr>
        <p:spPr>
          <a:xfrm flipV="1">
            <a:off x="13645992" y="9336505"/>
            <a:ext cx="5002955" cy="1608868"/>
          </a:xfrm>
          <a:prstGeom prst="straightConnector1">
            <a:avLst/>
          </a:prstGeom>
          <a:ln w="114300">
            <a:solidFill>
              <a:schemeClr val="accent3"/>
            </a:solidFill>
            <a:headEnd w="lg" len="lg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5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3238526" y="5877264"/>
            <a:ext cx="2843812" cy="8015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2"/>
          <p:cNvSpPr/>
          <p:nvPr/>
        </p:nvSpPr>
        <p:spPr>
          <a:xfrm>
            <a:off x="5482407" y="4922167"/>
            <a:ext cx="4792562" cy="8015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00192" y="3324033"/>
            <a:ext cx="8688249" cy="97857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46251" y="4815136"/>
            <a:ext cx="877515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We do this automatically </a:t>
            </a:r>
          </a:p>
          <a:p>
            <a:r>
              <a:rPr lang="en-US" sz="6000" dirty="0" smtClean="0">
                <a:latin typeface="+mj-lt"/>
              </a:rPr>
              <a:t>and instantly !</a:t>
            </a:r>
            <a:endParaRPr lang="vi-VN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461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75274" y="4815136"/>
            <a:ext cx="116846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In fact, we are too good at it that we end up seeing faces in everyday objects.  </a:t>
            </a:r>
            <a:endParaRPr lang="vi-VN" sz="6000" dirty="0">
              <a:latin typeface="+mj-lt"/>
            </a:endParaRPr>
          </a:p>
        </p:txBody>
      </p:sp>
      <p:pic>
        <p:nvPicPr>
          <p:cNvPr id="8194" name="Picture 2" descr="https://cdn-images-1.medium.com/max/800/1*HcwWLND2du14e-rzJ50tHA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6481" y="7419665"/>
            <a:ext cx="13043152" cy="562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33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086" t="9712" r="992" b="7700"/>
          <a:stretch/>
        </p:blipFill>
        <p:spPr>
          <a:xfrm>
            <a:off x="14699141" y="3324033"/>
            <a:ext cx="8804695" cy="982337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89051" y="5312445"/>
            <a:ext cx="125713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And this is how a Computer will see our Human Face.</a:t>
            </a:r>
            <a:endParaRPr lang="vi-VN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609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15362" name="Picture 2" descr="https://portalstoragewuprod.azureedge.net/media/Default/Documentation/Face/Images/landmarks.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44"/>
          <a:stretch/>
        </p:blipFill>
        <p:spPr bwMode="auto">
          <a:xfrm>
            <a:off x="3860084" y="3324033"/>
            <a:ext cx="16286213" cy="1031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142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21144" y="6175569"/>
            <a:ext cx="146565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Facial Detection - How it works</a:t>
            </a:r>
            <a:endParaRPr lang="vi-VN" sz="8000" b="1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985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45768" y="6184232"/>
            <a:ext cx="15977937" cy="126860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78077" y="4898296"/>
            <a:ext cx="215854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latin typeface="+mj-lt"/>
              </a:rPr>
              <a:t>To detect a Human Face, we use the method </a:t>
            </a:r>
            <a:r>
              <a:rPr lang="en-US" sz="8000" dirty="0">
                <a:latin typeface="+mj-lt"/>
              </a:rPr>
              <a:t>called </a:t>
            </a:r>
            <a:r>
              <a:rPr lang="en-US" sz="8000" dirty="0" smtClean="0">
                <a:latin typeface="+mj-lt"/>
              </a:rPr>
              <a:t>“</a:t>
            </a:r>
            <a:r>
              <a:rPr lang="en-US" sz="8000" b="1" dirty="0" smtClean="0">
                <a:latin typeface="+mj-lt"/>
              </a:rPr>
              <a:t>Histogram </a:t>
            </a:r>
            <a:r>
              <a:rPr lang="en-US" sz="8000" b="1" dirty="0">
                <a:latin typeface="+mj-lt"/>
              </a:rPr>
              <a:t>of Oriented </a:t>
            </a:r>
            <a:r>
              <a:rPr lang="en-US" sz="8000" b="1" dirty="0" smtClean="0">
                <a:latin typeface="+mj-lt"/>
              </a:rPr>
              <a:t>Gradients”.</a:t>
            </a:r>
            <a:endParaRPr lang="vi-VN" sz="8000" b="1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554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02877" y="5425283"/>
            <a:ext cx="14895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Input</a:t>
            </a:r>
            <a:endParaRPr lang="vi-VN" sz="4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pic>
        <p:nvPicPr>
          <p:cNvPr id="25602" name="Picture 2" descr="https://cdn-images-1.medium.com/max/1400/1*l7zNW_4-afEOfP_mXxs75w.jpe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99"/>
          <a:stretch/>
        </p:blipFill>
        <p:spPr bwMode="auto">
          <a:xfrm>
            <a:off x="772084" y="6466187"/>
            <a:ext cx="5751095" cy="633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10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1485983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What problems that blind People face in life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29553" y="3872753"/>
            <a:ext cx="100046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S</a:t>
            </a:r>
            <a:r>
              <a:rPr lang="vi-VN" sz="5400" dirty="0" smtClean="0">
                <a:latin typeface="+mj-lt"/>
              </a:rPr>
              <a:t>elf-navigating </a:t>
            </a:r>
            <a:r>
              <a:rPr lang="vi-VN" sz="5400" dirty="0">
                <a:latin typeface="+mj-lt"/>
              </a:rPr>
              <a:t>outside well-known </a:t>
            </a:r>
            <a:r>
              <a:rPr lang="vi-VN" sz="5400" dirty="0" smtClean="0">
                <a:latin typeface="+mj-lt"/>
              </a:rPr>
              <a:t>environments</a:t>
            </a:r>
            <a:r>
              <a:rPr lang="en-US" sz="5400" dirty="0" smtClean="0">
                <a:latin typeface="+mj-lt"/>
              </a:rPr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400" dirty="0" smtClean="0">
              <a:latin typeface="+mj-lt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S</a:t>
            </a:r>
            <a:r>
              <a:rPr lang="vi-VN" sz="5400" dirty="0" smtClean="0">
                <a:latin typeface="+mj-lt"/>
              </a:rPr>
              <a:t>ocial challenges</a:t>
            </a:r>
            <a:r>
              <a:rPr lang="en-US" sz="5400" dirty="0" smtClean="0">
                <a:latin typeface="+mj-lt"/>
              </a:rPr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400" dirty="0">
              <a:latin typeface="+mj-lt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Technologies using difficulty</a:t>
            </a:r>
            <a:endParaRPr lang="vi-VN" sz="5400" dirty="0">
              <a:latin typeface="+mj-lt"/>
            </a:endParaRPr>
          </a:p>
        </p:txBody>
      </p:sp>
      <p:pic>
        <p:nvPicPr>
          <p:cNvPr id="3074" name="Picture 2" descr="Kết quả hình ảnh cho blind person smartpho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2294" y="3872753"/>
            <a:ext cx="11701633" cy="780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101097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02877" y="5425283"/>
            <a:ext cx="14895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Input</a:t>
            </a:r>
            <a:endParaRPr lang="vi-VN" sz="4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pic>
        <p:nvPicPr>
          <p:cNvPr id="25602" name="Picture 2" descr="https://cdn-images-1.medium.com/max/1400/1*l7zNW_4-afEOfP_mXxs75w.jpe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99"/>
          <a:stretch/>
        </p:blipFill>
        <p:spPr bwMode="auto">
          <a:xfrm>
            <a:off x="772084" y="6466187"/>
            <a:ext cx="5751095" cy="633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6978506" y="10053759"/>
            <a:ext cx="398591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09780" y="8607209"/>
            <a:ext cx="37144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Convert to </a:t>
            </a:r>
            <a:br>
              <a:rPr lang="en-US" sz="4000" dirty="0" smtClean="0">
                <a:latin typeface="+mj-lt"/>
              </a:rPr>
            </a:br>
            <a:r>
              <a:rPr lang="en-US" sz="4000" dirty="0" smtClean="0">
                <a:latin typeface="+mj-lt"/>
              </a:rPr>
              <a:t>black and white</a:t>
            </a:r>
            <a:endParaRPr lang="vi-VN" sz="4000" dirty="0">
              <a:latin typeface="+mj-lt"/>
            </a:endParaRPr>
          </a:p>
        </p:txBody>
      </p:sp>
      <p:pic>
        <p:nvPicPr>
          <p:cNvPr id="26626" name="Picture 2" descr="https://cdn-images-1.medium.com/max/800/1*osGdB2BNMThhk1rTwo07JA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1025" y="6572262"/>
            <a:ext cx="5657179" cy="623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64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02877" y="5425283"/>
            <a:ext cx="14895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Input</a:t>
            </a:r>
            <a:endParaRPr lang="vi-VN" sz="4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pic>
        <p:nvPicPr>
          <p:cNvPr id="25602" name="Picture 2" descr="https://cdn-images-1.medium.com/max/1400/1*l7zNW_4-afEOfP_mXxs75w.jpe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99"/>
          <a:stretch/>
        </p:blipFill>
        <p:spPr bwMode="auto">
          <a:xfrm>
            <a:off x="772084" y="6466187"/>
            <a:ext cx="5751095" cy="633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6978506" y="10053759"/>
            <a:ext cx="398591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09780" y="8607209"/>
            <a:ext cx="37144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Convert to </a:t>
            </a:r>
            <a:br>
              <a:rPr lang="en-US" sz="4000" dirty="0" smtClean="0">
                <a:latin typeface="+mj-lt"/>
              </a:rPr>
            </a:br>
            <a:r>
              <a:rPr lang="en-US" sz="4000" dirty="0" smtClean="0">
                <a:latin typeface="+mj-lt"/>
              </a:rPr>
              <a:t>black and white</a:t>
            </a:r>
            <a:endParaRPr lang="vi-VN" sz="4000" dirty="0">
              <a:latin typeface="+mj-lt"/>
            </a:endParaRPr>
          </a:p>
        </p:txBody>
      </p:sp>
      <p:pic>
        <p:nvPicPr>
          <p:cNvPr id="26626" name="Picture 2" descr="https://cdn-images-1.medium.com/max/800/1*osGdB2BNMThhk1rTwo07JA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1025" y="6572262"/>
            <a:ext cx="5657179" cy="623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1551025" y="4896527"/>
            <a:ext cx="90958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+mj-lt"/>
              </a:rPr>
              <a:t>Computers do not need color data to detect faces</a:t>
            </a:r>
            <a:endParaRPr lang="vi-VN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3928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012633" y="5082363"/>
            <a:ext cx="5954232" cy="77322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78076" y="4285931"/>
            <a:ext cx="20496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+mj-lt"/>
              </a:rPr>
              <a:t>Then we look at every single pixel of the image. </a:t>
            </a:r>
          </a:p>
          <a:p>
            <a:r>
              <a:rPr lang="en-US" sz="4800" dirty="0" smtClean="0">
                <a:latin typeface="+mj-lt"/>
              </a:rPr>
              <a:t>For each of the pixel, we want to look at the </a:t>
            </a:r>
            <a:r>
              <a:rPr lang="en-US" sz="4800" dirty="0">
                <a:latin typeface="+mj-lt"/>
              </a:rPr>
              <a:t>pixels directly </a:t>
            </a:r>
            <a:r>
              <a:rPr lang="en-US" sz="4800" dirty="0" smtClean="0">
                <a:latin typeface="+mj-lt"/>
              </a:rPr>
              <a:t>surrounding it.</a:t>
            </a:r>
            <a:endParaRPr lang="vi-VN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067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012633" y="5082363"/>
            <a:ext cx="5954232" cy="77322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381" y="6652023"/>
            <a:ext cx="17488252" cy="61646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78076" y="4285931"/>
            <a:ext cx="20496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+mj-lt"/>
              </a:rPr>
              <a:t>Then we look at every single pixel of the image. </a:t>
            </a:r>
          </a:p>
          <a:p>
            <a:r>
              <a:rPr lang="en-US" sz="4800" dirty="0" smtClean="0">
                <a:latin typeface="+mj-lt"/>
              </a:rPr>
              <a:t>For each of the pixel, we want to look at the </a:t>
            </a:r>
            <a:r>
              <a:rPr lang="en-US" sz="4800" dirty="0">
                <a:latin typeface="+mj-lt"/>
              </a:rPr>
              <a:t>pixels directly </a:t>
            </a:r>
            <a:r>
              <a:rPr lang="en-US" sz="4800" dirty="0" smtClean="0">
                <a:latin typeface="+mj-lt"/>
              </a:rPr>
              <a:t>surrounding it.</a:t>
            </a:r>
            <a:endParaRPr lang="vi-VN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95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28199" y="4216585"/>
            <a:ext cx="178288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latin typeface="medium-content-serif-font"/>
              </a:rPr>
              <a:t>Then we want to draw an arrow showing in which direction the image is getting </a:t>
            </a:r>
            <a:r>
              <a:rPr lang="en-US" sz="4800" dirty="0" smtClean="0">
                <a:latin typeface="medium-content-serif-font"/>
              </a:rPr>
              <a:t>darker.</a:t>
            </a:r>
            <a:endParaRPr lang="vi-VN" sz="4800" dirty="0"/>
          </a:p>
        </p:txBody>
      </p:sp>
    </p:spTree>
    <p:extLst>
      <p:ext uri="{BB962C8B-B14F-4D97-AF65-F5344CB8AC3E}">
        <p14:creationId xmlns:p14="http://schemas.microsoft.com/office/powerpoint/2010/main" val="121050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28199" y="4216585"/>
            <a:ext cx="178288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latin typeface="medium-content-serif-font"/>
              </a:rPr>
              <a:t>Then we want to draw an arrow showing in which direction the image is getting </a:t>
            </a:r>
            <a:r>
              <a:rPr lang="en-US" sz="4800" dirty="0" smtClean="0">
                <a:latin typeface="medium-content-serif-font"/>
              </a:rPr>
              <a:t>darker.</a:t>
            </a:r>
            <a:endParaRPr lang="vi-VN" sz="4800" dirty="0"/>
          </a:p>
        </p:txBody>
      </p:sp>
      <p:pic>
        <p:nvPicPr>
          <p:cNvPr id="30722" name="Picture 2" descr="https://cdn-images-1.medium.com/max/800/1*WF54tQnH1Hgpoqk-Vtf9L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198" y="6487761"/>
            <a:ext cx="18828303" cy="59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28199" y="4216585"/>
            <a:ext cx="178288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latin typeface="medium-content-serif-font"/>
              </a:rPr>
              <a:t>Repeat </a:t>
            </a:r>
            <a:r>
              <a:rPr lang="en-US" sz="4800" dirty="0">
                <a:latin typeface="medium-content-serif-font"/>
              </a:rPr>
              <a:t>that process for every single pixel in the image, you end up with every pixel being replaced by an </a:t>
            </a:r>
            <a:r>
              <a:rPr lang="en-US" sz="4800" dirty="0" smtClean="0">
                <a:latin typeface="medium-content-serif-font"/>
              </a:rPr>
              <a:t>arrow.</a:t>
            </a:r>
            <a:endParaRPr lang="vi-VN" sz="4800" dirty="0"/>
          </a:p>
        </p:txBody>
      </p:sp>
    </p:spTree>
    <p:extLst>
      <p:ext uri="{BB962C8B-B14F-4D97-AF65-F5344CB8AC3E}">
        <p14:creationId xmlns:p14="http://schemas.microsoft.com/office/powerpoint/2010/main" val="2887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28199" y="4216585"/>
            <a:ext cx="178288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latin typeface="medium-content-serif-font"/>
              </a:rPr>
              <a:t>Repeat </a:t>
            </a:r>
            <a:r>
              <a:rPr lang="en-US" sz="4800" dirty="0">
                <a:latin typeface="medium-content-serif-font"/>
              </a:rPr>
              <a:t>that process for every single pixel in the image, you end up with every pixel being replaced by an </a:t>
            </a:r>
            <a:r>
              <a:rPr lang="en-US" sz="4800" dirty="0" smtClean="0">
                <a:latin typeface="medium-content-serif-font"/>
              </a:rPr>
              <a:t>arrow.</a:t>
            </a:r>
            <a:endParaRPr lang="vi-VN" sz="4800" dirty="0"/>
          </a:p>
        </p:txBody>
      </p:sp>
      <p:pic>
        <p:nvPicPr>
          <p:cNvPr id="31746" name="Picture 2" descr="https://cdn-images-1.medium.com/max/1000/1*oTdaElx_M-_z9c_iAwwqcw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836" y="6130573"/>
            <a:ext cx="18004834" cy="707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22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78840" y="4929585"/>
            <a:ext cx="1397069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 smtClean="0">
                <a:latin typeface="medium-content-serif-font"/>
              </a:rPr>
              <a:t>Break </a:t>
            </a:r>
            <a:r>
              <a:rPr lang="en-US" sz="4800" dirty="0">
                <a:latin typeface="medium-content-serif-font"/>
              </a:rPr>
              <a:t>up the image into small squares of 16x16 pixels each. In each square, we’ll count up how many gradients point in each major </a:t>
            </a:r>
            <a:r>
              <a:rPr lang="en-US" sz="4800" dirty="0" smtClean="0">
                <a:latin typeface="medium-content-serif-font"/>
              </a:rPr>
              <a:t>direction.</a:t>
            </a:r>
          </a:p>
        </p:txBody>
      </p:sp>
    </p:spTree>
    <p:extLst>
      <p:ext uri="{BB962C8B-B14F-4D97-AF65-F5344CB8AC3E}">
        <p14:creationId xmlns:p14="http://schemas.microsoft.com/office/powerpoint/2010/main" val="271523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78840" y="4929585"/>
            <a:ext cx="1397069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 smtClean="0">
                <a:latin typeface="medium-content-serif-font"/>
              </a:rPr>
              <a:t>Break </a:t>
            </a:r>
            <a:r>
              <a:rPr lang="en-US" sz="4800" dirty="0">
                <a:latin typeface="medium-content-serif-font"/>
              </a:rPr>
              <a:t>up the image into small squares of 16x16 pixels each. In each square, we’ll count up how many gradients point in each major </a:t>
            </a:r>
            <a:r>
              <a:rPr lang="en-US" sz="4800" dirty="0" smtClean="0">
                <a:latin typeface="medium-content-serif-font"/>
              </a:rPr>
              <a:t>direction.</a:t>
            </a:r>
          </a:p>
          <a:p>
            <a:r>
              <a:rPr lang="en-US" sz="4800" dirty="0" smtClean="0">
                <a:latin typeface="medium-content-serif-font"/>
              </a:rPr>
              <a:t>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 smtClean="0">
                <a:latin typeface="medium-content-serif-font"/>
              </a:rPr>
              <a:t>Then replace </a:t>
            </a:r>
            <a:r>
              <a:rPr lang="en-US" sz="4800" dirty="0">
                <a:latin typeface="medium-content-serif-font"/>
              </a:rPr>
              <a:t>that square in the image with the arrow directions that were the strongest.</a:t>
            </a:r>
            <a:endParaRPr lang="vi-VN" sz="4800" dirty="0"/>
          </a:p>
        </p:txBody>
      </p:sp>
    </p:spTree>
    <p:extLst>
      <p:ext uri="{BB962C8B-B14F-4D97-AF65-F5344CB8AC3E}">
        <p14:creationId xmlns:p14="http://schemas.microsoft.com/office/powerpoint/2010/main" val="278551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619079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Common Solutions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58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pic>
        <p:nvPicPr>
          <p:cNvPr id="34818" name="Picture 2" descr="https://cdn-images-1.medium.com/max/800/1*uHisafuUw0FOsoZA992Jdg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477" y="5488173"/>
            <a:ext cx="21725437" cy="801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931487" y="3928995"/>
            <a:ext cx="12188825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800" dirty="0" smtClean="0">
                <a:latin typeface="medium-content-serif-font"/>
              </a:rPr>
              <a:t>This is how it looks like:</a:t>
            </a:r>
            <a:endParaRPr lang="vi-VN" sz="4800" dirty="0"/>
          </a:p>
        </p:txBody>
      </p:sp>
    </p:spTree>
    <p:extLst>
      <p:ext uri="{BB962C8B-B14F-4D97-AF65-F5344CB8AC3E}">
        <p14:creationId xmlns:p14="http://schemas.microsoft.com/office/powerpoint/2010/main" val="364480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034337" y="4812632"/>
            <a:ext cx="6015789" cy="64970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81578" y="3989971"/>
            <a:ext cx="202971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latin typeface="medium-content-serif-font"/>
              </a:rPr>
              <a:t>Then to </a:t>
            </a:r>
            <a:r>
              <a:rPr lang="en-US" sz="4800" dirty="0">
                <a:latin typeface="medium-content-serif-font"/>
              </a:rPr>
              <a:t>find out the Human Face, </a:t>
            </a:r>
            <a:r>
              <a:rPr lang="en-US" sz="4800" dirty="0" smtClean="0">
                <a:latin typeface="medium-content-serif-font"/>
              </a:rPr>
              <a:t>we have to find </a:t>
            </a:r>
            <a:r>
              <a:rPr lang="en-US" sz="4800" dirty="0">
                <a:latin typeface="medium-content-serif-font"/>
              </a:rPr>
              <a:t>the part of our image that looks the most similar to a known HOG pattern that was extracted from a bunch of other training </a:t>
            </a:r>
            <a:r>
              <a:rPr lang="en-US" sz="4800" dirty="0" smtClean="0">
                <a:latin typeface="medium-content-serif-font"/>
              </a:rPr>
              <a:t>faces.</a:t>
            </a:r>
            <a:endParaRPr lang="vi-VN" sz="4800" dirty="0"/>
          </a:p>
        </p:txBody>
      </p:sp>
    </p:spTree>
    <p:extLst>
      <p:ext uri="{BB962C8B-B14F-4D97-AF65-F5344CB8AC3E}">
        <p14:creationId xmlns:p14="http://schemas.microsoft.com/office/powerpoint/2010/main" val="219941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pic>
        <p:nvPicPr>
          <p:cNvPr id="37890" name="Picture 2" descr="https://cdn-images-1.medium.com/max/800/1*6xgev0r-qn4oR88FrW6fi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671" y="3324033"/>
            <a:ext cx="14498888" cy="1009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59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44433" y="6893455"/>
            <a:ext cx="81923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 smtClean="0">
                <a:latin typeface="medium-content-serif-font"/>
              </a:rPr>
              <a:t>Voila, a Face is found !</a:t>
            </a:r>
            <a:endParaRPr lang="vi-VN" sz="6000" dirty="0"/>
          </a:p>
        </p:txBody>
      </p:sp>
      <p:pic>
        <p:nvPicPr>
          <p:cNvPr id="39938" name="Picture 2" descr="https://cdn-images-1.medium.com/max/1200/1*dOtP6yl7d4c0oaR6NpfWVg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49"/>
          <a:stretch/>
        </p:blipFill>
        <p:spPr bwMode="auto">
          <a:xfrm>
            <a:off x="12049432" y="3324033"/>
            <a:ext cx="8734733" cy="960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16249650" y="7743332"/>
            <a:ext cx="110524" cy="110524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Oval 10"/>
          <p:cNvSpPr/>
          <p:nvPr/>
        </p:nvSpPr>
        <p:spPr>
          <a:xfrm>
            <a:off x="18052256" y="7909118"/>
            <a:ext cx="110524" cy="110524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Oval 11"/>
          <p:cNvSpPr/>
          <p:nvPr/>
        </p:nvSpPr>
        <p:spPr>
          <a:xfrm>
            <a:off x="16871156" y="7994843"/>
            <a:ext cx="110524" cy="110524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Oval 12"/>
          <p:cNvSpPr/>
          <p:nvPr/>
        </p:nvSpPr>
        <p:spPr>
          <a:xfrm>
            <a:off x="17590293" y="8050105"/>
            <a:ext cx="110524" cy="110524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Oval 13"/>
          <p:cNvSpPr/>
          <p:nvPr/>
        </p:nvSpPr>
        <p:spPr>
          <a:xfrm>
            <a:off x="17252156" y="9150543"/>
            <a:ext cx="110524" cy="110524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Oval 14"/>
          <p:cNvSpPr/>
          <p:nvPr/>
        </p:nvSpPr>
        <p:spPr>
          <a:xfrm>
            <a:off x="17033081" y="9966518"/>
            <a:ext cx="110524" cy="110524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Oval 15"/>
          <p:cNvSpPr/>
          <p:nvPr/>
        </p:nvSpPr>
        <p:spPr>
          <a:xfrm>
            <a:off x="15992968" y="9860649"/>
            <a:ext cx="110524" cy="110524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Oval 16"/>
          <p:cNvSpPr/>
          <p:nvPr/>
        </p:nvSpPr>
        <p:spPr>
          <a:xfrm>
            <a:off x="16981680" y="10459966"/>
            <a:ext cx="110524" cy="110524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Oval 17"/>
          <p:cNvSpPr/>
          <p:nvPr/>
        </p:nvSpPr>
        <p:spPr>
          <a:xfrm>
            <a:off x="17845280" y="10117066"/>
            <a:ext cx="110524" cy="110524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7456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87120" y="5441626"/>
            <a:ext cx="1719092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How can Microsoft Cognitive Service</a:t>
            </a:r>
          </a:p>
          <a:p>
            <a:pPr algn="ctr"/>
            <a:r>
              <a:rPr lang="en-US" sz="8000" b="1" dirty="0" smtClean="0">
                <a:latin typeface="+mj-lt"/>
              </a:rPr>
              <a:t> recognizes who is who ?</a:t>
            </a:r>
            <a:endParaRPr lang="vi-VN" sz="8000" b="1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843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9904" y="4771279"/>
            <a:ext cx="1923561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Before Microsoft Cognitive Service can Identify a Person, we will have to teach it who are they first.</a:t>
            </a:r>
            <a:endParaRPr lang="vi-VN" sz="66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794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9904" y="4771279"/>
            <a:ext cx="1923561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Before Microsoft Cognitive Service can Identify a Person, we will have to teach it who are they first.</a:t>
            </a:r>
          </a:p>
          <a:p>
            <a:endParaRPr lang="en-US" sz="6600" dirty="0">
              <a:latin typeface="+mj-lt"/>
            </a:endParaRPr>
          </a:p>
          <a:p>
            <a:r>
              <a:rPr lang="en-US" sz="6600" dirty="0" smtClean="0">
                <a:latin typeface="+mj-lt"/>
              </a:rPr>
              <a:t>This is called the “Training” process.</a:t>
            </a:r>
            <a:endParaRPr lang="vi-VN" sz="66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367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50688" y="5751063"/>
            <a:ext cx="97193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The Training Process</a:t>
            </a:r>
            <a:endParaRPr lang="vi-VN" sz="8000" b="1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39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1797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Create New Person</a:t>
            </a:r>
          </a:p>
        </p:txBody>
      </p:sp>
    </p:spTree>
    <p:extLst>
      <p:ext uri="{BB962C8B-B14F-4D97-AF65-F5344CB8AC3E}">
        <p14:creationId xmlns:p14="http://schemas.microsoft.com/office/powerpoint/2010/main" val="69384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Add Person Face</a:t>
            </a:r>
          </a:p>
        </p:txBody>
      </p:sp>
    </p:spTree>
    <p:extLst>
      <p:ext uri="{BB962C8B-B14F-4D97-AF65-F5344CB8AC3E}">
        <p14:creationId xmlns:p14="http://schemas.microsoft.com/office/powerpoint/2010/main" val="415801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619079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Common Solutions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29553" y="3872753"/>
            <a:ext cx="10004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Helpers</a:t>
            </a:r>
            <a:endParaRPr lang="vi-VN" sz="5400" dirty="0">
              <a:latin typeface="+mj-lt"/>
            </a:endParaRPr>
          </a:p>
        </p:txBody>
      </p:sp>
      <p:pic>
        <p:nvPicPr>
          <p:cNvPr id="4100" name="Picture 4" descr="Kết quả hình ảnh cho blind person solu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2214" y="3872753"/>
            <a:ext cx="12305969" cy="886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93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Add Person Face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Training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742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72145" y="2261905"/>
            <a:ext cx="853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Terms</a:t>
            </a:r>
            <a:endParaRPr lang="vi-VN" sz="80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2819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72145" y="2261905"/>
            <a:ext cx="853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Terms</a:t>
            </a:r>
            <a:endParaRPr lang="vi-VN" sz="80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24397" y="4210148"/>
            <a:ext cx="758412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latin typeface="+mj-lt"/>
              </a:rPr>
              <a:t>Person Group</a:t>
            </a:r>
            <a:endParaRPr lang="en-US" sz="8000" dirty="0">
              <a:latin typeface="+mj-lt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8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223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72145" y="2261905"/>
            <a:ext cx="853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Terms</a:t>
            </a:r>
            <a:endParaRPr lang="vi-VN" sz="80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24397" y="4210148"/>
            <a:ext cx="7584127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latin typeface="+mj-lt"/>
              </a:rPr>
              <a:t>Person Group</a:t>
            </a:r>
            <a:endParaRPr lang="en-US" sz="8000" dirty="0">
              <a:latin typeface="+mj-lt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latin typeface="+mj-lt"/>
              </a:rPr>
              <a:t>Person</a:t>
            </a: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8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7755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72145" y="2261905"/>
            <a:ext cx="853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Terms</a:t>
            </a:r>
            <a:endParaRPr lang="vi-VN" sz="80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24397" y="4210148"/>
            <a:ext cx="7584127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latin typeface="+mj-lt"/>
              </a:rPr>
              <a:t>Person Group</a:t>
            </a:r>
            <a:endParaRPr lang="en-US" sz="8000" dirty="0">
              <a:latin typeface="+mj-lt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latin typeface="+mj-lt"/>
              </a:rPr>
              <a:t>Person</a:t>
            </a: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latin typeface="+mj-lt"/>
              </a:rPr>
              <a:t>Face</a:t>
            </a: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8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014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26924" y="2261905"/>
            <a:ext cx="64299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 Group</a:t>
            </a:r>
            <a:endParaRPr lang="vi-VN" sz="8000" dirty="0">
              <a:latin typeface="+mj-lt"/>
            </a:endParaRPr>
          </a:p>
        </p:txBody>
      </p:sp>
      <p:pic>
        <p:nvPicPr>
          <p:cNvPr id="46082" name="Picture 2" descr="https://portalstoragewuprod.azureedge.net/media/Default/Documentation/Face/Images/group.image.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95" y="3821083"/>
            <a:ext cx="10179637" cy="92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32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26924" y="2261905"/>
            <a:ext cx="64299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 Group</a:t>
            </a:r>
            <a:endParaRPr lang="vi-VN" sz="8000" dirty="0">
              <a:latin typeface="+mj-lt"/>
            </a:endParaRPr>
          </a:p>
        </p:txBody>
      </p:sp>
      <p:pic>
        <p:nvPicPr>
          <p:cNvPr id="46082" name="Picture 2" descr="https://portalstoragewuprod.azureedge.net/media/Default/Documentation/Face/Images/group.image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95" y="3821083"/>
            <a:ext cx="10179637" cy="92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032095" y="5144522"/>
            <a:ext cx="6336991" cy="1641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Most important</a:t>
            </a:r>
          </a:p>
        </p:txBody>
      </p:sp>
    </p:spTree>
    <p:extLst>
      <p:ext uri="{BB962C8B-B14F-4D97-AF65-F5344CB8AC3E}">
        <p14:creationId xmlns:p14="http://schemas.microsoft.com/office/powerpoint/2010/main" val="414400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764126" y="7652084"/>
            <a:ext cx="2767263" cy="93846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26924" y="2261905"/>
            <a:ext cx="64299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 Group</a:t>
            </a:r>
            <a:endParaRPr lang="vi-VN" sz="8000" dirty="0">
              <a:latin typeface="+mj-lt"/>
            </a:endParaRPr>
          </a:p>
        </p:txBody>
      </p:sp>
      <p:pic>
        <p:nvPicPr>
          <p:cNvPr id="46082" name="Picture 2" descr="https://portalstoragewuprod.azureedge.net/media/Default/Documentation/Face/Images/group.image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95" y="3821083"/>
            <a:ext cx="10179637" cy="92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032095" y="5144522"/>
            <a:ext cx="810831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Most important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Unique for each user</a:t>
            </a:r>
          </a:p>
        </p:txBody>
      </p:sp>
    </p:spTree>
    <p:extLst>
      <p:ext uri="{BB962C8B-B14F-4D97-AF65-F5344CB8AC3E}">
        <p14:creationId xmlns:p14="http://schemas.microsoft.com/office/powerpoint/2010/main" val="332394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764126" y="7652084"/>
            <a:ext cx="2767263" cy="93846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26924" y="2261905"/>
            <a:ext cx="64299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 Group</a:t>
            </a:r>
            <a:endParaRPr lang="vi-VN" sz="8000" dirty="0">
              <a:latin typeface="+mj-lt"/>
            </a:endParaRPr>
          </a:p>
        </p:txBody>
      </p:sp>
      <p:pic>
        <p:nvPicPr>
          <p:cNvPr id="46082" name="Picture 2" descr="https://portalstoragewuprod.azureedge.net/media/Default/Documentation/Face/Images/group.image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95" y="3821083"/>
            <a:ext cx="10179637" cy="92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032095" y="5144522"/>
            <a:ext cx="10527241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Most important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Unique for each user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Contains up to 1000 Person</a:t>
            </a:r>
            <a:endParaRPr lang="vi-VN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362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85042" y="2261905"/>
            <a:ext cx="33137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2877671" y="4229100"/>
            <a:ext cx="7611036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85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Simple Light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46546C"/>
      </a:accent1>
      <a:accent2>
        <a:srgbClr val="1986AF"/>
      </a:accent2>
      <a:accent3>
        <a:srgbClr val="46BE9C"/>
      </a:accent3>
      <a:accent4>
        <a:srgbClr val="9CB631"/>
      </a:accent4>
      <a:accent5>
        <a:srgbClr val="FB8635"/>
      </a:accent5>
      <a:accent6>
        <a:srgbClr val="D53E23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30015</TotalTime>
  <Words>6590</Words>
  <Application>Microsoft Office PowerPoint</Application>
  <PresentationFormat>Custom</PresentationFormat>
  <Paragraphs>2128</Paragraphs>
  <Slides>301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301</vt:i4>
      </vt:variant>
    </vt:vector>
  </HeadingPairs>
  <TitlesOfParts>
    <vt:vector size="313" baseType="lpstr">
      <vt:lpstr>Bebas Neue</vt:lpstr>
      <vt:lpstr>Lato</vt:lpstr>
      <vt:lpstr>Lato Light</vt:lpstr>
      <vt:lpstr>Lato Regular</vt:lpstr>
      <vt:lpstr>medium-content-serif-font</vt:lpstr>
      <vt:lpstr>ＭＳ Ｐゴシック</vt:lpstr>
      <vt:lpstr>Roboto Regular</vt:lpstr>
      <vt:lpstr>Arial</vt:lpstr>
      <vt:lpstr>Calibri Light</vt:lpstr>
      <vt:lpstr>Courier New</vt:lpstr>
      <vt:lpstr>Wingdings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Barcena</dc:title>
  <dc:subject/>
  <dc:creator>SlidePro</dc:creator>
  <cp:keywords/>
  <dc:description/>
  <cp:lastModifiedBy>2TbP</cp:lastModifiedBy>
  <cp:revision>6543</cp:revision>
  <dcterms:created xsi:type="dcterms:W3CDTF">2014-11-12T21:47:38Z</dcterms:created>
  <dcterms:modified xsi:type="dcterms:W3CDTF">2017-04-18T00:52:43Z</dcterms:modified>
  <cp:category/>
</cp:coreProperties>
</file>